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0"/>
  </p:notesMasterIdLst>
  <p:handoutMasterIdLst>
    <p:handoutMasterId r:id="rId21"/>
  </p:handoutMasterIdLst>
  <p:sldIdLst>
    <p:sldId id="292" r:id="rId5"/>
    <p:sldId id="256" r:id="rId6"/>
    <p:sldId id="257" r:id="rId7"/>
    <p:sldId id="258" r:id="rId8"/>
    <p:sldId id="259" r:id="rId9"/>
    <p:sldId id="277" r:id="rId10"/>
    <p:sldId id="308" r:id="rId11"/>
    <p:sldId id="294" r:id="rId12"/>
    <p:sldId id="295" r:id="rId13"/>
    <p:sldId id="260" r:id="rId14"/>
    <p:sldId id="296" r:id="rId15"/>
    <p:sldId id="297" r:id="rId16"/>
    <p:sldId id="301" r:id="rId17"/>
    <p:sldId id="300" r:id="rId18"/>
    <p:sldId id="293" r:id="rId19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5082"/>
    <a:srgbClr val="F3E068"/>
    <a:srgbClr val="E98B0D"/>
    <a:srgbClr val="003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96" autoAdjust="0"/>
    <p:restoredTop sz="94639" autoAdjust="0"/>
  </p:normalViewPr>
  <p:slideViewPr>
    <p:cSldViewPr snapToGrid="0">
      <p:cViewPr varScale="1">
        <p:scale>
          <a:sx n="137" d="100"/>
          <a:sy n="137" d="100"/>
        </p:scale>
        <p:origin x="208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92E04F-9D4B-EB45-8645-444A345191D3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A34DE0D-BEB9-3342-8662-9115445C6560}">
      <dgm:prSet phldrT="[Testo]" custT="1"/>
      <dgm:spPr/>
      <dgm:t>
        <a:bodyPr/>
        <a:lstStyle/>
        <a:p>
          <a:r>
            <a:rPr lang="it-IT" sz="800"/>
            <a:t>Post BMS GI complications</a:t>
          </a:r>
        </a:p>
      </dgm:t>
    </dgm:pt>
    <dgm:pt modelId="{D9936EC7-C6B2-7640-80EB-435F01FE98FB}" type="parTrans" cxnId="{44D53D03-70A9-FD48-BFED-A3766EDA465C}">
      <dgm:prSet/>
      <dgm:spPr/>
      <dgm:t>
        <a:bodyPr/>
        <a:lstStyle/>
        <a:p>
          <a:endParaRPr lang="it-IT" sz="800"/>
        </a:p>
      </dgm:t>
    </dgm:pt>
    <dgm:pt modelId="{C542BD84-BF2A-0345-BCDE-5A914531AD28}" type="sibTrans" cxnId="{44D53D03-70A9-FD48-BFED-A3766EDA465C}">
      <dgm:prSet/>
      <dgm:spPr/>
      <dgm:t>
        <a:bodyPr/>
        <a:lstStyle/>
        <a:p>
          <a:endParaRPr lang="it-IT" sz="800"/>
        </a:p>
      </dgm:t>
    </dgm:pt>
    <dgm:pt modelId="{65E864FA-0098-9348-B686-B7F19FD6A024}" type="asst">
      <dgm:prSet phldrT="[Testo]" custT="1"/>
      <dgm:spPr/>
      <dgm:t>
        <a:bodyPr/>
        <a:lstStyle/>
        <a:p>
          <a:r>
            <a:rPr lang="it-IT" sz="800" dirty="0"/>
            <a:t>Supportive therapy (*)</a:t>
          </a:r>
        </a:p>
        <a:p>
          <a:r>
            <a:rPr lang="it-IT" sz="800" dirty="0" err="1"/>
            <a:t>Antibiotics</a:t>
          </a:r>
          <a:endParaRPr lang="it-IT" sz="800" dirty="0"/>
        </a:p>
      </dgm:t>
    </dgm:pt>
    <dgm:pt modelId="{DC65E0E8-8C71-3A42-8EB1-28CED196511D}" type="parTrans" cxnId="{0BB3CCFC-7882-4D40-BFBD-54F1648D8369}">
      <dgm:prSet/>
      <dgm:spPr/>
      <dgm:t>
        <a:bodyPr/>
        <a:lstStyle/>
        <a:p>
          <a:endParaRPr lang="it-IT" sz="800"/>
        </a:p>
      </dgm:t>
    </dgm:pt>
    <dgm:pt modelId="{B1CB94E3-74FA-1D45-B0FB-1C124039495C}" type="sibTrans" cxnId="{0BB3CCFC-7882-4D40-BFBD-54F1648D8369}">
      <dgm:prSet/>
      <dgm:spPr/>
      <dgm:t>
        <a:bodyPr/>
        <a:lstStyle/>
        <a:p>
          <a:endParaRPr lang="it-IT" sz="800"/>
        </a:p>
      </dgm:t>
    </dgm:pt>
    <dgm:pt modelId="{D0F771EE-E8E9-D649-A0A2-F8A126F93F5D}">
      <dgm:prSet phldrT="[Testo]" custT="1"/>
      <dgm:spPr/>
      <dgm:t>
        <a:bodyPr/>
        <a:lstStyle/>
        <a:p>
          <a:r>
            <a:rPr lang="it-IT" sz="800"/>
            <a:t>Fistula</a:t>
          </a:r>
        </a:p>
      </dgm:t>
    </dgm:pt>
    <dgm:pt modelId="{9E4D1736-14B4-8045-A0BC-F4B2201F75E1}" type="parTrans" cxnId="{4DA26A09-9505-174D-ADC1-FDD6685D1CD1}">
      <dgm:prSet/>
      <dgm:spPr/>
      <dgm:t>
        <a:bodyPr/>
        <a:lstStyle/>
        <a:p>
          <a:endParaRPr lang="it-IT" sz="800"/>
        </a:p>
      </dgm:t>
    </dgm:pt>
    <dgm:pt modelId="{42621BC3-BF51-7347-AA8C-D0490FF24D6B}" type="sibTrans" cxnId="{4DA26A09-9505-174D-ADC1-FDD6685D1CD1}">
      <dgm:prSet/>
      <dgm:spPr/>
      <dgm:t>
        <a:bodyPr/>
        <a:lstStyle/>
        <a:p>
          <a:endParaRPr lang="it-IT" sz="800"/>
        </a:p>
      </dgm:t>
    </dgm:pt>
    <dgm:pt modelId="{7305C8FF-A387-9F44-BA70-C4875E1ED7E2}">
      <dgm:prSet phldrT="[Testo]" custT="1"/>
      <dgm:spPr/>
      <dgm:t>
        <a:bodyPr/>
        <a:lstStyle/>
        <a:p>
          <a:r>
            <a:rPr lang="it-IT" sz="800"/>
            <a:t>Leak</a:t>
          </a:r>
        </a:p>
      </dgm:t>
    </dgm:pt>
    <dgm:pt modelId="{BD0D5C8B-5CBA-B84F-BDDA-492B409BB89D}" type="parTrans" cxnId="{80563ED5-7786-5F43-AED3-50ED54B29055}">
      <dgm:prSet/>
      <dgm:spPr/>
      <dgm:t>
        <a:bodyPr/>
        <a:lstStyle/>
        <a:p>
          <a:endParaRPr lang="it-IT" sz="800"/>
        </a:p>
      </dgm:t>
    </dgm:pt>
    <dgm:pt modelId="{98856091-70EC-2B4F-885D-AD421E3F9B5B}" type="sibTrans" cxnId="{80563ED5-7786-5F43-AED3-50ED54B29055}">
      <dgm:prSet/>
      <dgm:spPr/>
      <dgm:t>
        <a:bodyPr/>
        <a:lstStyle/>
        <a:p>
          <a:endParaRPr lang="it-IT" sz="800"/>
        </a:p>
      </dgm:t>
    </dgm:pt>
    <dgm:pt modelId="{8221A84C-E400-C741-A3B4-52CE3744065D}">
      <dgm:prSet custT="1"/>
      <dgm:spPr/>
      <dgm:t>
        <a:bodyPr/>
        <a:lstStyle/>
        <a:p>
          <a:r>
            <a:rPr lang="it-IT" sz="800"/>
            <a:t>Drainage in place</a:t>
          </a:r>
        </a:p>
      </dgm:t>
    </dgm:pt>
    <dgm:pt modelId="{72BF7989-ACC0-8B46-B4A2-78DE7FFD63BF}" type="parTrans" cxnId="{34A070A8-0A2A-224D-B0A5-49744CE4A455}">
      <dgm:prSet/>
      <dgm:spPr/>
      <dgm:t>
        <a:bodyPr/>
        <a:lstStyle/>
        <a:p>
          <a:endParaRPr lang="it-IT" sz="800"/>
        </a:p>
      </dgm:t>
    </dgm:pt>
    <dgm:pt modelId="{2F7C80B3-AAF8-CD4D-82D8-870D6E65FBBC}" type="sibTrans" cxnId="{34A070A8-0A2A-224D-B0A5-49744CE4A455}">
      <dgm:prSet/>
      <dgm:spPr/>
      <dgm:t>
        <a:bodyPr/>
        <a:lstStyle/>
        <a:p>
          <a:endParaRPr lang="it-IT" sz="800"/>
        </a:p>
      </dgm:t>
    </dgm:pt>
    <dgm:pt modelId="{086D29EB-6D77-FA4C-BA7F-379A45C9885D}">
      <dgm:prSet custT="1"/>
      <dgm:spPr/>
      <dgm:t>
        <a:bodyPr/>
        <a:lstStyle/>
        <a:p>
          <a:r>
            <a:rPr lang="it-IT" sz="800"/>
            <a:t>No Drainage in place</a:t>
          </a:r>
        </a:p>
      </dgm:t>
    </dgm:pt>
    <dgm:pt modelId="{BC6E5A20-9D46-9A4A-9FA6-AAFF8C82ADED}" type="parTrans" cxnId="{DB480C60-D4B5-CD44-9715-1F2A51DE2584}">
      <dgm:prSet/>
      <dgm:spPr/>
      <dgm:t>
        <a:bodyPr/>
        <a:lstStyle/>
        <a:p>
          <a:endParaRPr lang="it-IT" sz="800"/>
        </a:p>
      </dgm:t>
    </dgm:pt>
    <dgm:pt modelId="{4A7F6FB9-0C7A-D145-9337-2F62D2906198}" type="sibTrans" cxnId="{DB480C60-D4B5-CD44-9715-1F2A51DE2584}">
      <dgm:prSet/>
      <dgm:spPr/>
      <dgm:t>
        <a:bodyPr/>
        <a:lstStyle/>
        <a:p>
          <a:endParaRPr lang="it-IT" sz="800"/>
        </a:p>
      </dgm:t>
    </dgm:pt>
    <dgm:pt modelId="{59CD4ABC-5987-9A4D-9821-8E3E92C4370D}">
      <dgm:prSet custT="1"/>
      <dgm:spPr/>
      <dgm:t>
        <a:bodyPr/>
        <a:lstStyle/>
        <a:p>
          <a:r>
            <a:rPr lang="it-IT" sz="800"/>
            <a:t>To Drain (ET):</a:t>
          </a:r>
        </a:p>
        <a:p>
          <a:r>
            <a:rPr lang="it-IT" sz="800"/>
            <a:t>-EID (Double pig tail stent)</a:t>
          </a:r>
        </a:p>
      </dgm:t>
    </dgm:pt>
    <dgm:pt modelId="{BFBABD2E-F8AF-5240-BC31-4D5FCEBC48F8}" type="parTrans" cxnId="{AC888E0E-F6FA-EB4C-A642-8F50A99327D9}">
      <dgm:prSet/>
      <dgm:spPr/>
      <dgm:t>
        <a:bodyPr/>
        <a:lstStyle/>
        <a:p>
          <a:endParaRPr lang="it-IT" sz="800"/>
        </a:p>
      </dgm:t>
    </dgm:pt>
    <dgm:pt modelId="{013B2A3C-C508-8548-A384-8AEBA1EB7801}" type="sibTrans" cxnId="{AC888E0E-F6FA-EB4C-A642-8F50A99327D9}">
      <dgm:prSet/>
      <dgm:spPr/>
      <dgm:t>
        <a:bodyPr/>
        <a:lstStyle/>
        <a:p>
          <a:endParaRPr lang="it-IT" sz="800"/>
        </a:p>
      </dgm:t>
    </dgm:pt>
    <dgm:pt modelId="{2B38797E-2B31-6045-9CF2-C536955703C7}">
      <dgm:prSet custT="1"/>
      <dgm:spPr/>
      <dgm:t>
        <a:bodyPr/>
        <a:lstStyle/>
        <a:p>
          <a:r>
            <a:rPr lang="it-IT" sz="800"/>
            <a:t>To Drain: </a:t>
          </a:r>
        </a:p>
        <a:p>
          <a:r>
            <a:rPr lang="it-IT" sz="800"/>
            <a:t>Radiological Drainage</a:t>
          </a:r>
        </a:p>
      </dgm:t>
    </dgm:pt>
    <dgm:pt modelId="{BBF74695-400C-3948-85AD-E93CE40A6A53}" type="parTrans" cxnId="{0306FE7A-724A-4942-9FA0-1CED1317A3D6}">
      <dgm:prSet/>
      <dgm:spPr/>
      <dgm:t>
        <a:bodyPr/>
        <a:lstStyle/>
        <a:p>
          <a:endParaRPr lang="it-IT" sz="800"/>
        </a:p>
      </dgm:t>
    </dgm:pt>
    <dgm:pt modelId="{B7BEB58E-9F90-E14A-B728-0E260E84CBF3}" type="sibTrans" cxnId="{0306FE7A-724A-4942-9FA0-1CED1317A3D6}">
      <dgm:prSet/>
      <dgm:spPr/>
      <dgm:t>
        <a:bodyPr/>
        <a:lstStyle/>
        <a:p>
          <a:endParaRPr lang="it-IT" sz="800"/>
        </a:p>
      </dgm:t>
    </dgm:pt>
    <dgm:pt modelId="{AA9A9635-40FC-1C4C-86B7-24E0316125FB}">
      <dgm:prSet custT="1"/>
      <dgm:spPr/>
      <dgm:t>
        <a:bodyPr/>
        <a:lstStyle/>
        <a:p>
          <a:pPr algn="ctr"/>
          <a:r>
            <a:rPr lang="it-IT" sz="800"/>
            <a:t> -Pure suture</a:t>
          </a:r>
        </a:p>
        <a:p>
          <a:pPr algn="ctr"/>
          <a:r>
            <a:rPr lang="it-IT" sz="800"/>
            <a:t>-Anchoring FC SEMS</a:t>
          </a:r>
        </a:p>
        <a:p>
          <a:pPr algn="ctr"/>
          <a:r>
            <a:rPr lang="it-IT" sz="800"/>
            <a:t>-BMS designed FC SEMS</a:t>
          </a:r>
        </a:p>
      </dgm:t>
    </dgm:pt>
    <dgm:pt modelId="{1BA79A9A-5098-394E-9B42-509B7831EA3F}" type="parTrans" cxnId="{70535577-D5F1-9D4E-B94D-056204E96F15}">
      <dgm:prSet/>
      <dgm:spPr/>
      <dgm:t>
        <a:bodyPr/>
        <a:lstStyle/>
        <a:p>
          <a:endParaRPr lang="it-IT" sz="800"/>
        </a:p>
      </dgm:t>
    </dgm:pt>
    <dgm:pt modelId="{59F23FDC-8E65-4848-A690-5EE299990800}" type="sibTrans" cxnId="{70535577-D5F1-9D4E-B94D-056204E96F15}">
      <dgm:prSet/>
      <dgm:spPr/>
      <dgm:t>
        <a:bodyPr/>
        <a:lstStyle/>
        <a:p>
          <a:endParaRPr lang="it-IT" sz="800"/>
        </a:p>
      </dgm:t>
    </dgm:pt>
    <dgm:pt modelId="{5F371D34-BAC4-6146-80ED-6127AFE20F67}">
      <dgm:prSet custT="1"/>
      <dgm:spPr/>
      <dgm:t>
        <a:bodyPr/>
        <a:lstStyle/>
        <a:p>
          <a:r>
            <a:rPr lang="it-IT" sz="800" dirty="0"/>
            <a:t>-Pure Suture</a:t>
          </a:r>
        </a:p>
        <a:p>
          <a:r>
            <a:rPr lang="it-IT" sz="800" dirty="0"/>
            <a:t>-</a:t>
          </a:r>
          <a:r>
            <a:rPr lang="it-IT" sz="800" dirty="0" err="1"/>
            <a:t>Anchoring</a:t>
          </a:r>
          <a:r>
            <a:rPr lang="it-IT" sz="800" dirty="0"/>
            <a:t> FC SEMS</a:t>
          </a:r>
        </a:p>
        <a:p>
          <a:r>
            <a:rPr lang="it-IT" sz="800" dirty="0"/>
            <a:t>-BMS </a:t>
          </a:r>
          <a:r>
            <a:rPr lang="it-IT" sz="800" dirty="0" err="1"/>
            <a:t>designed</a:t>
          </a:r>
          <a:r>
            <a:rPr lang="it-IT" sz="800" dirty="0"/>
            <a:t> FC SEMS</a:t>
          </a:r>
        </a:p>
        <a:p>
          <a:endParaRPr lang="it-IT" sz="500" dirty="0"/>
        </a:p>
      </dgm:t>
    </dgm:pt>
    <dgm:pt modelId="{8029514F-9F85-0F4A-A15C-CE18776CB3D2}" type="parTrans" cxnId="{ED0F03EB-36F2-4E4E-BDFC-CA2F691D8439}">
      <dgm:prSet/>
      <dgm:spPr/>
      <dgm:t>
        <a:bodyPr/>
        <a:lstStyle/>
        <a:p>
          <a:endParaRPr lang="it-IT" sz="800"/>
        </a:p>
      </dgm:t>
    </dgm:pt>
    <dgm:pt modelId="{79593C63-0636-034D-91AE-291E4E8B45FF}" type="sibTrans" cxnId="{ED0F03EB-36F2-4E4E-BDFC-CA2F691D8439}">
      <dgm:prSet/>
      <dgm:spPr/>
      <dgm:t>
        <a:bodyPr/>
        <a:lstStyle/>
        <a:p>
          <a:endParaRPr lang="it-IT" sz="800"/>
        </a:p>
      </dgm:t>
    </dgm:pt>
    <dgm:pt modelId="{761B2759-C0F0-2645-B1E8-86CCCD53A977}" type="pres">
      <dgm:prSet presAssocID="{1C92E04F-9D4B-EB45-8645-444A345191D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9FF9B60-9303-2542-8836-BCCB8AAE53F3}" type="pres">
      <dgm:prSet presAssocID="{0A34DE0D-BEB9-3342-8662-9115445C6560}" presName="hierRoot1" presStyleCnt="0">
        <dgm:presLayoutVars>
          <dgm:hierBranch val="init"/>
        </dgm:presLayoutVars>
      </dgm:prSet>
      <dgm:spPr/>
    </dgm:pt>
    <dgm:pt modelId="{49047CE2-45A0-8B43-998E-958F5C2D7AD9}" type="pres">
      <dgm:prSet presAssocID="{0A34DE0D-BEB9-3342-8662-9115445C6560}" presName="rootComposite1" presStyleCnt="0"/>
      <dgm:spPr/>
    </dgm:pt>
    <dgm:pt modelId="{7138FD5E-2F59-4340-98F2-F6B39D9E9F66}" type="pres">
      <dgm:prSet presAssocID="{0A34DE0D-BEB9-3342-8662-9115445C6560}" presName="rootText1" presStyleLbl="node0" presStyleIdx="0" presStyleCnt="1">
        <dgm:presLayoutVars>
          <dgm:chPref val="3"/>
        </dgm:presLayoutVars>
      </dgm:prSet>
      <dgm:spPr/>
    </dgm:pt>
    <dgm:pt modelId="{EB9500B3-30DE-C94A-8B4B-67FCE4C48C83}" type="pres">
      <dgm:prSet presAssocID="{0A34DE0D-BEB9-3342-8662-9115445C6560}" presName="rootConnector1" presStyleLbl="node1" presStyleIdx="0" presStyleCnt="0"/>
      <dgm:spPr/>
    </dgm:pt>
    <dgm:pt modelId="{9049C6BA-1689-6144-8DB1-BB7510B5E418}" type="pres">
      <dgm:prSet presAssocID="{0A34DE0D-BEB9-3342-8662-9115445C6560}" presName="hierChild2" presStyleCnt="0"/>
      <dgm:spPr/>
    </dgm:pt>
    <dgm:pt modelId="{F9719ED7-BFBD-E64B-A505-E9DA785F1093}" type="pres">
      <dgm:prSet presAssocID="{9E4D1736-14B4-8045-A0BC-F4B2201F75E1}" presName="Name37" presStyleLbl="parChTrans1D2" presStyleIdx="0" presStyleCnt="3"/>
      <dgm:spPr/>
    </dgm:pt>
    <dgm:pt modelId="{29FA66CD-5C9B-3A40-B355-42B76AB4A9B7}" type="pres">
      <dgm:prSet presAssocID="{D0F771EE-E8E9-D649-A0A2-F8A126F93F5D}" presName="hierRoot2" presStyleCnt="0">
        <dgm:presLayoutVars>
          <dgm:hierBranch val="init"/>
        </dgm:presLayoutVars>
      </dgm:prSet>
      <dgm:spPr/>
    </dgm:pt>
    <dgm:pt modelId="{6C78DEC4-941A-2047-9620-B251F1C072D2}" type="pres">
      <dgm:prSet presAssocID="{D0F771EE-E8E9-D649-A0A2-F8A126F93F5D}" presName="rootComposite" presStyleCnt="0"/>
      <dgm:spPr/>
    </dgm:pt>
    <dgm:pt modelId="{DA627366-A973-3147-8F8E-B6EA34BE57B3}" type="pres">
      <dgm:prSet presAssocID="{D0F771EE-E8E9-D649-A0A2-F8A126F93F5D}" presName="rootText" presStyleLbl="node2" presStyleIdx="0" presStyleCnt="2" custScaleX="76641" custScaleY="45732" custLinFactX="-12934" custLinFactNeighborX="-100000" custLinFactNeighborY="-64710">
        <dgm:presLayoutVars>
          <dgm:chPref val="3"/>
        </dgm:presLayoutVars>
      </dgm:prSet>
      <dgm:spPr/>
    </dgm:pt>
    <dgm:pt modelId="{B2F12C20-4F07-CB4C-AB7B-D5A84B73105F}" type="pres">
      <dgm:prSet presAssocID="{D0F771EE-E8E9-D649-A0A2-F8A126F93F5D}" presName="rootConnector" presStyleLbl="node2" presStyleIdx="0" presStyleCnt="2"/>
      <dgm:spPr/>
    </dgm:pt>
    <dgm:pt modelId="{256AF657-7BE7-F542-B934-877405D72A0B}" type="pres">
      <dgm:prSet presAssocID="{D0F771EE-E8E9-D649-A0A2-F8A126F93F5D}" presName="hierChild4" presStyleCnt="0"/>
      <dgm:spPr/>
    </dgm:pt>
    <dgm:pt modelId="{4B780D44-E172-6B42-B995-A395EA88ED22}" type="pres">
      <dgm:prSet presAssocID="{8029514F-9F85-0F4A-A15C-CE18776CB3D2}" presName="Name37" presStyleLbl="parChTrans1D3" presStyleIdx="0" presStyleCnt="3"/>
      <dgm:spPr/>
    </dgm:pt>
    <dgm:pt modelId="{341249E0-36A6-604F-AB4C-56BF0FDF6CCE}" type="pres">
      <dgm:prSet presAssocID="{5F371D34-BAC4-6146-80ED-6127AFE20F67}" presName="hierRoot2" presStyleCnt="0">
        <dgm:presLayoutVars>
          <dgm:hierBranch val="init"/>
        </dgm:presLayoutVars>
      </dgm:prSet>
      <dgm:spPr/>
    </dgm:pt>
    <dgm:pt modelId="{CE65B3EF-C742-754D-9F3B-D252DDCC0050}" type="pres">
      <dgm:prSet presAssocID="{5F371D34-BAC4-6146-80ED-6127AFE20F67}" presName="rootComposite" presStyleCnt="0"/>
      <dgm:spPr/>
    </dgm:pt>
    <dgm:pt modelId="{35B1DE94-1157-3A45-BB0C-EBAEDC6A5019}" type="pres">
      <dgm:prSet presAssocID="{5F371D34-BAC4-6146-80ED-6127AFE20F67}" presName="rootText" presStyleLbl="node3" presStyleIdx="0" presStyleCnt="3" custScaleX="124229" custScaleY="138561" custLinFactX="-24768" custLinFactNeighborX="-100000" custLinFactNeighborY="12761">
        <dgm:presLayoutVars>
          <dgm:chPref val="3"/>
        </dgm:presLayoutVars>
      </dgm:prSet>
      <dgm:spPr/>
    </dgm:pt>
    <dgm:pt modelId="{5D45BBE8-22E4-B645-9E3A-E74914ADA0E0}" type="pres">
      <dgm:prSet presAssocID="{5F371D34-BAC4-6146-80ED-6127AFE20F67}" presName="rootConnector" presStyleLbl="node3" presStyleIdx="0" presStyleCnt="3"/>
      <dgm:spPr/>
    </dgm:pt>
    <dgm:pt modelId="{3577562E-7D9D-B64F-BD02-E676110D557D}" type="pres">
      <dgm:prSet presAssocID="{5F371D34-BAC4-6146-80ED-6127AFE20F67}" presName="hierChild4" presStyleCnt="0"/>
      <dgm:spPr/>
    </dgm:pt>
    <dgm:pt modelId="{B114BD96-40F0-904D-AACC-8AE8851E4ACB}" type="pres">
      <dgm:prSet presAssocID="{5F371D34-BAC4-6146-80ED-6127AFE20F67}" presName="hierChild5" presStyleCnt="0"/>
      <dgm:spPr/>
    </dgm:pt>
    <dgm:pt modelId="{692D9557-4762-DF46-9698-92ED78B2962D}" type="pres">
      <dgm:prSet presAssocID="{D0F771EE-E8E9-D649-A0A2-F8A126F93F5D}" presName="hierChild5" presStyleCnt="0"/>
      <dgm:spPr/>
    </dgm:pt>
    <dgm:pt modelId="{CD62AAD6-1EC1-8245-A686-5592D2401BEE}" type="pres">
      <dgm:prSet presAssocID="{BD0D5C8B-5CBA-B84F-BDDA-492B409BB89D}" presName="Name37" presStyleLbl="parChTrans1D2" presStyleIdx="1" presStyleCnt="3"/>
      <dgm:spPr/>
    </dgm:pt>
    <dgm:pt modelId="{88E3FC9F-802D-AC47-B3E1-754C97707F59}" type="pres">
      <dgm:prSet presAssocID="{7305C8FF-A387-9F44-BA70-C4875E1ED7E2}" presName="hierRoot2" presStyleCnt="0">
        <dgm:presLayoutVars>
          <dgm:hierBranch val="init"/>
        </dgm:presLayoutVars>
      </dgm:prSet>
      <dgm:spPr/>
    </dgm:pt>
    <dgm:pt modelId="{CD58084D-BAE4-0648-A209-22FC6D85349B}" type="pres">
      <dgm:prSet presAssocID="{7305C8FF-A387-9F44-BA70-C4875E1ED7E2}" presName="rootComposite" presStyleCnt="0"/>
      <dgm:spPr/>
    </dgm:pt>
    <dgm:pt modelId="{433A8663-5CF0-544E-A063-F9907545A35C}" type="pres">
      <dgm:prSet presAssocID="{7305C8FF-A387-9F44-BA70-C4875E1ED7E2}" presName="rootText" presStyleLbl="node2" presStyleIdx="1" presStyleCnt="2" custAng="10800000" custFlipVert="1" custScaleX="74929" custScaleY="45644" custLinFactNeighborX="3153" custLinFactNeighborY="-62994">
        <dgm:presLayoutVars>
          <dgm:chPref val="3"/>
        </dgm:presLayoutVars>
      </dgm:prSet>
      <dgm:spPr/>
    </dgm:pt>
    <dgm:pt modelId="{DA747E1D-FBD0-9C41-940A-A272D467DBFF}" type="pres">
      <dgm:prSet presAssocID="{7305C8FF-A387-9F44-BA70-C4875E1ED7E2}" presName="rootConnector" presStyleLbl="node2" presStyleIdx="1" presStyleCnt="2"/>
      <dgm:spPr/>
    </dgm:pt>
    <dgm:pt modelId="{B93CAC0E-9442-3E4C-8123-5AE943BD8117}" type="pres">
      <dgm:prSet presAssocID="{7305C8FF-A387-9F44-BA70-C4875E1ED7E2}" presName="hierChild4" presStyleCnt="0"/>
      <dgm:spPr/>
    </dgm:pt>
    <dgm:pt modelId="{A52817CB-F284-3045-B9A6-341D8E566151}" type="pres">
      <dgm:prSet presAssocID="{72BF7989-ACC0-8B46-B4A2-78DE7FFD63BF}" presName="Name37" presStyleLbl="parChTrans1D3" presStyleIdx="1" presStyleCnt="3"/>
      <dgm:spPr/>
    </dgm:pt>
    <dgm:pt modelId="{E0C52FB2-7886-2742-BB0A-BFDE45298CAF}" type="pres">
      <dgm:prSet presAssocID="{8221A84C-E400-C741-A3B4-52CE3744065D}" presName="hierRoot2" presStyleCnt="0">
        <dgm:presLayoutVars>
          <dgm:hierBranch val="init"/>
        </dgm:presLayoutVars>
      </dgm:prSet>
      <dgm:spPr/>
    </dgm:pt>
    <dgm:pt modelId="{B5B6CD66-56C4-1543-849B-E845312398E6}" type="pres">
      <dgm:prSet presAssocID="{8221A84C-E400-C741-A3B4-52CE3744065D}" presName="rootComposite" presStyleCnt="0"/>
      <dgm:spPr/>
    </dgm:pt>
    <dgm:pt modelId="{3DB9C3F5-68C5-264F-B5B0-2CDCF0DC3EAF}" type="pres">
      <dgm:prSet presAssocID="{8221A84C-E400-C741-A3B4-52CE3744065D}" presName="rootText" presStyleLbl="node3" presStyleIdx="1" presStyleCnt="3" custScaleX="63591" custScaleY="71754" custLinFactNeighborX="-40517" custLinFactNeighborY="-51981">
        <dgm:presLayoutVars>
          <dgm:chPref val="3"/>
        </dgm:presLayoutVars>
      </dgm:prSet>
      <dgm:spPr/>
    </dgm:pt>
    <dgm:pt modelId="{3C68AA52-6346-A64E-9C1C-5BD68D428EA5}" type="pres">
      <dgm:prSet presAssocID="{8221A84C-E400-C741-A3B4-52CE3744065D}" presName="rootConnector" presStyleLbl="node3" presStyleIdx="1" presStyleCnt="3"/>
      <dgm:spPr/>
    </dgm:pt>
    <dgm:pt modelId="{672BED44-E531-8E48-B49E-B07149F196DB}" type="pres">
      <dgm:prSet presAssocID="{8221A84C-E400-C741-A3B4-52CE3744065D}" presName="hierChild4" presStyleCnt="0"/>
      <dgm:spPr/>
    </dgm:pt>
    <dgm:pt modelId="{0F07A37E-0A19-F34A-8DDE-7BCF2E5E19EB}" type="pres">
      <dgm:prSet presAssocID="{1BA79A9A-5098-394E-9B42-509B7831EA3F}" presName="Name37" presStyleLbl="parChTrans1D4" presStyleIdx="0" presStyleCnt="3"/>
      <dgm:spPr/>
    </dgm:pt>
    <dgm:pt modelId="{BA1F76CB-EEB8-8D4B-8C38-06511F587734}" type="pres">
      <dgm:prSet presAssocID="{AA9A9635-40FC-1C4C-86B7-24E0316125FB}" presName="hierRoot2" presStyleCnt="0">
        <dgm:presLayoutVars>
          <dgm:hierBranch val="init"/>
        </dgm:presLayoutVars>
      </dgm:prSet>
      <dgm:spPr/>
    </dgm:pt>
    <dgm:pt modelId="{DDB62178-20BD-0A44-AC1E-C7F544351172}" type="pres">
      <dgm:prSet presAssocID="{AA9A9635-40FC-1C4C-86B7-24E0316125FB}" presName="rootComposite" presStyleCnt="0"/>
      <dgm:spPr/>
    </dgm:pt>
    <dgm:pt modelId="{4BBE8C27-81CA-9744-B83E-7897B397C21F}" type="pres">
      <dgm:prSet presAssocID="{AA9A9635-40FC-1C4C-86B7-24E0316125FB}" presName="rootText" presStyleLbl="node4" presStyleIdx="0" presStyleCnt="3" custScaleX="97724" custScaleY="174435" custLinFactNeighborX="-51179" custLinFactNeighborY="-1890">
        <dgm:presLayoutVars>
          <dgm:chPref val="3"/>
        </dgm:presLayoutVars>
      </dgm:prSet>
      <dgm:spPr/>
    </dgm:pt>
    <dgm:pt modelId="{68C34D26-3428-0645-947F-667BD9B9F973}" type="pres">
      <dgm:prSet presAssocID="{AA9A9635-40FC-1C4C-86B7-24E0316125FB}" presName="rootConnector" presStyleLbl="node4" presStyleIdx="0" presStyleCnt="3"/>
      <dgm:spPr/>
    </dgm:pt>
    <dgm:pt modelId="{2BCC7E01-88DB-B54A-BE18-AE03A8D9FC5F}" type="pres">
      <dgm:prSet presAssocID="{AA9A9635-40FC-1C4C-86B7-24E0316125FB}" presName="hierChild4" presStyleCnt="0"/>
      <dgm:spPr/>
    </dgm:pt>
    <dgm:pt modelId="{F45D477B-B740-8C44-A14B-604975E53E88}" type="pres">
      <dgm:prSet presAssocID="{AA9A9635-40FC-1C4C-86B7-24E0316125FB}" presName="hierChild5" presStyleCnt="0"/>
      <dgm:spPr/>
    </dgm:pt>
    <dgm:pt modelId="{E752BE2C-1D81-534F-8E7C-38E76E03520A}" type="pres">
      <dgm:prSet presAssocID="{8221A84C-E400-C741-A3B4-52CE3744065D}" presName="hierChild5" presStyleCnt="0"/>
      <dgm:spPr/>
    </dgm:pt>
    <dgm:pt modelId="{6F7D5AD1-A161-8A48-9B2F-66740BB258A5}" type="pres">
      <dgm:prSet presAssocID="{BC6E5A20-9D46-9A4A-9FA6-AAFF8C82ADED}" presName="Name37" presStyleLbl="parChTrans1D3" presStyleIdx="2" presStyleCnt="3"/>
      <dgm:spPr/>
    </dgm:pt>
    <dgm:pt modelId="{4BDC3EEB-8F74-A54B-860C-D2FB5104D06D}" type="pres">
      <dgm:prSet presAssocID="{086D29EB-6D77-FA4C-BA7F-379A45C9885D}" presName="hierRoot2" presStyleCnt="0">
        <dgm:presLayoutVars>
          <dgm:hierBranch val="init"/>
        </dgm:presLayoutVars>
      </dgm:prSet>
      <dgm:spPr/>
    </dgm:pt>
    <dgm:pt modelId="{A90D2ED1-E4D7-474D-83AD-167AA735C74F}" type="pres">
      <dgm:prSet presAssocID="{086D29EB-6D77-FA4C-BA7F-379A45C9885D}" presName="rootComposite" presStyleCnt="0"/>
      <dgm:spPr/>
    </dgm:pt>
    <dgm:pt modelId="{EE0D0DE0-EFD3-6140-8407-4187D6362A1C}" type="pres">
      <dgm:prSet presAssocID="{086D29EB-6D77-FA4C-BA7F-379A45C9885D}" presName="rootText" presStyleLbl="node3" presStyleIdx="2" presStyleCnt="3" custLinFactNeighborX="49272" custLinFactNeighborY="-51983">
        <dgm:presLayoutVars>
          <dgm:chPref val="3"/>
        </dgm:presLayoutVars>
      </dgm:prSet>
      <dgm:spPr/>
    </dgm:pt>
    <dgm:pt modelId="{49D5AD0C-A668-5F48-8A6B-48AFEC587FE7}" type="pres">
      <dgm:prSet presAssocID="{086D29EB-6D77-FA4C-BA7F-379A45C9885D}" presName="rootConnector" presStyleLbl="node3" presStyleIdx="2" presStyleCnt="3"/>
      <dgm:spPr/>
    </dgm:pt>
    <dgm:pt modelId="{A4EBD0DE-7448-114F-97C8-782FE2B04E88}" type="pres">
      <dgm:prSet presAssocID="{086D29EB-6D77-FA4C-BA7F-379A45C9885D}" presName="hierChild4" presStyleCnt="0"/>
      <dgm:spPr/>
    </dgm:pt>
    <dgm:pt modelId="{D7C693B6-1E3B-B541-9042-CBB891FEE136}" type="pres">
      <dgm:prSet presAssocID="{BBF74695-400C-3948-85AD-E93CE40A6A53}" presName="Name37" presStyleLbl="parChTrans1D4" presStyleIdx="1" presStyleCnt="3"/>
      <dgm:spPr/>
    </dgm:pt>
    <dgm:pt modelId="{C5637661-870F-1944-A892-75E8A5B224E1}" type="pres">
      <dgm:prSet presAssocID="{2B38797E-2B31-6045-9CF2-C536955703C7}" presName="hierRoot2" presStyleCnt="0">
        <dgm:presLayoutVars>
          <dgm:hierBranch val="init"/>
        </dgm:presLayoutVars>
      </dgm:prSet>
      <dgm:spPr/>
    </dgm:pt>
    <dgm:pt modelId="{C73114E9-943B-2A40-8BE0-DDF8ADA11D9A}" type="pres">
      <dgm:prSet presAssocID="{2B38797E-2B31-6045-9CF2-C536955703C7}" presName="rootComposite" presStyleCnt="0"/>
      <dgm:spPr/>
    </dgm:pt>
    <dgm:pt modelId="{86F44CFD-C234-A14D-9930-D4231E51C981}" type="pres">
      <dgm:prSet presAssocID="{2B38797E-2B31-6045-9CF2-C536955703C7}" presName="rootText" presStyleLbl="node4" presStyleIdx="1" presStyleCnt="3" custScaleX="79942" custScaleY="114338" custLinFactNeighborX="-49390" custLinFactNeighborY="-11761">
        <dgm:presLayoutVars>
          <dgm:chPref val="3"/>
        </dgm:presLayoutVars>
      </dgm:prSet>
      <dgm:spPr/>
    </dgm:pt>
    <dgm:pt modelId="{0DC9B0B4-74F0-C74C-B5C1-D6EE5D8B7FEA}" type="pres">
      <dgm:prSet presAssocID="{2B38797E-2B31-6045-9CF2-C536955703C7}" presName="rootConnector" presStyleLbl="node4" presStyleIdx="1" presStyleCnt="3"/>
      <dgm:spPr/>
    </dgm:pt>
    <dgm:pt modelId="{F23100C3-492B-FF4B-A438-B8780E153758}" type="pres">
      <dgm:prSet presAssocID="{2B38797E-2B31-6045-9CF2-C536955703C7}" presName="hierChild4" presStyleCnt="0"/>
      <dgm:spPr/>
    </dgm:pt>
    <dgm:pt modelId="{C4E660F1-2B73-BD42-B998-1DDE70E01E66}" type="pres">
      <dgm:prSet presAssocID="{2B38797E-2B31-6045-9CF2-C536955703C7}" presName="hierChild5" presStyleCnt="0"/>
      <dgm:spPr/>
    </dgm:pt>
    <dgm:pt modelId="{54839E56-BA33-0D4F-8C49-5D2637962C78}" type="pres">
      <dgm:prSet presAssocID="{BFBABD2E-F8AF-5240-BC31-4D5FCEBC48F8}" presName="Name37" presStyleLbl="parChTrans1D4" presStyleIdx="2" presStyleCnt="3"/>
      <dgm:spPr/>
    </dgm:pt>
    <dgm:pt modelId="{233817EB-E92D-2547-AAAD-38C411490F73}" type="pres">
      <dgm:prSet presAssocID="{59CD4ABC-5987-9A4D-9821-8E3E92C4370D}" presName="hierRoot2" presStyleCnt="0">
        <dgm:presLayoutVars>
          <dgm:hierBranch val="init"/>
        </dgm:presLayoutVars>
      </dgm:prSet>
      <dgm:spPr/>
    </dgm:pt>
    <dgm:pt modelId="{1530EA9A-2613-BB45-9141-986C9DDDD90B}" type="pres">
      <dgm:prSet presAssocID="{59CD4ABC-5987-9A4D-9821-8E3E92C4370D}" presName="rootComposite" presStyleCnt="0"/>
      <dgm:spPr/>
    </dgm:pt>
    <dgm:pt modelId="{0BF24948-FECD-7843-ABEB-890098A87216}" type="pres">
      <dgm:prSet presAssocID="{59CD4ABC-5987-9A4D-9821-8E3E92C4370D}" presName="rootText" presStyleLbl="node4" presStyleIdx="2" presStyleCnt="3" custScaleX="136048" custScaleY="161309" custLinFactX="93070" custLinFactY="-100000" custLinFactNeighborX="100000" custLinFactNeighborY="-181941">
        <dgm:presLayoutVars>
          <dgm:chPref val="3"/>
        </dgm:presLayoutVars>
      </dgm:prSet>
      <dgm:spPr/>
    </dgm:pt>
    <dgm:pt modelId="{71307B73-20CF-BC4E-BA89-0F33AF38BD76}" type="pres">
      <dgm:prSet presAssocID="{59CD4ABC-5987-9A4D-9821-8E3E92C4370D}" presName="rootConnector" presStyleLbl="node4" presStyleIdx="2" presStyleCnt="3"/>
      <dgm:spPr/>
    </dgm:pt>
    <dgm:pt modelId="{3ACCD4FF-D512-3042-BD40-5D8F8EA22925}" type="pres">
      <dgm:prSet presAssocID="{59CD4ABC-5987-9A4D-9821-8E3E92C4370D}" presName="hierChild4" presStyleCnt="0"/>
      <dgm:spPr/>
    </dgm:pt>
    <dgm:pt modelId="{1926AAAA-A938-0F46-A743-8D200DA87455}" type="pres">
      <dgm:prSet presAssocID="{59CD4ABC-5987-9A4D-9821-8E3E92C4370D}" presName="hierChild5" presStyleCnt="0"/>
      <dgm:spPr/>
    </dgm:pt>
    <dgm:pt modelId="{544D4A2B-91CC-6547-A8C8-DAABC79D9D16}" type="pres">
      <dgm:prSet presAssocID="{086D29EB-6D77-FA4C-BA7F-379A45C9885D}" presName="hierChild5" presStyleCnt="0"/>
      <dgm:spPr/>
    </dgm:pt>
    <dgm:pt modelId="{A54A0741-2402-8F48-AFBF-9B3E51EC857E}" type="pres">
      <dgm:prSet presAssocID="{7305C8FF-A387-9F44-BA70-C4875E1ED7E2}" presName="hierChild5" presStyleCnt="0"/>
      <dgm:spPr/>
    </dgm:pt>
    <dgm:pt modelId="{B6AEBE6A-0664-964F-A305-803E7B027261}" type="pres">
      <dgm:prSet presAssocID="{0A34DE0D-BEB9-3342-8662-9115445C6560}" presName="hierChild3" presStyleCnt="0"/>
      <dgm:spPr/>
    </dgm:pt>
    <dgm:pt modelId="{7BA3AA72-7984-B74F-BFE7-B99D3F03C5EE}" type="pres">
      <dgm:prSet presAssocID="{DC65E0E8-8C71-3A42-8EB1-28CED196511D}" presName="Name111" presStyleLbl="parChTrans1D2" presStyleIdx="2" presStyleCnt="3"/>
      <dgm:spPr/>
    </dgm:pt>
    <dgm:pt modelId="{33D6CABB-9F2B-D84B-A689-C55CCE4BBEB4}" type="pres">
      <dgm:prSet presAssocID="{65E864FA-0098-9348-B686-B7F19FD6A024}" presName="hierRoot3" presStyleCnt="0">
        <dgm:presLayoutVars>
          <dgm:hierBranch val="init"/>
        </dgm:presLayoutVars>
      </dgm:prSet>
      <dgm:spPr/>
    </dgm:pt>
    <dgm:pt modelId="{00A16E3C-455A-9545-9540-876C322F383F}" type="pres">
      <dgm:prSet presAssocID="{65E864FA-0098-9348-B686-B7F19FD6A024}" presName="rootComposite3" presStyleCnt="0"/>
      <dgm:spPr/>
    </dgm:pt>
    <dgm:pt modelId="{808AE1BF-EA8B-AB42-A6FB-41D4EC01E2F6}" type="pres">
      <dgm:prSet presAssocID="{65E864FA-0098-9348-B686-B7F19FD6A024}" presName="rootText3" presStyleLbl="asst1" presStyleIdx="0" presStyleCnt="1" custScaleX="206190" custScaleY="109777" custLinFactX="107472" custLinFactNeighborX="200000" custLinFactNeighborY="-68703">
        <dgm:presLayoutVars>
          <dgm:chPref val="3"/>
        </dgm:presLayoutVars>
      </dgm:prSet>
      <dgm:spPr/>
    </dgm:pt>
    <dgm:pt modelId="{A3286814-A33F-E447-843C-91A5209641DA}" type="pres">
      <dgm:prSet presAssocID="{65E864FA-0098-9348-B686-B7F19FD6A024}" presName="rootConnector3" presStyleLbl="asst1" presStyleIdx="0" presStyleCnt="1"/>
      <dgm:spPr/>
    </dgm:pt>
    <dgm:pt modelId="{3A84597F-3F8F-F64E-A417-8AA2244809F1}" type="pres">
      <dgm:prSet presAssocID="{65E864FA-0098-9348-B686-B7F19FD6A024}" presName="hierChild6" presStyleCnt="0"/>
      <dgm:spPr/>
    </dgm:pt>
    <dgm:pt modelId="{1494B2EE-F20B-8D4A-9CAF-AA60F6447969}" type="pres">
      <dgm:prSet presAssocID="{65E864FA-0098-9348-B686-B7F19FD6A024}" presName="hierChild7" presStyleCnt="0"/>
      <dgm:spPr/>
    </dgm:pt>
  </dgm:ptLst>
  <dgm:cxnLst>
    <dgm:cxn modelId="{44D53D03-70A9-FD48-BFED-A3766EDA465C}" srcId="{1C92E04F-9D4B-EB45-8645-444A345191D3}" destId="{0A34DE0D-BEB9-3342-8662-9115445C6560}" srcOrd="0" destOrd="0" parTransId="{D9936EC7-C6B2-7640-80EB-435F01FE98FB}" sibTransId="{C542BD84-BF2A-0345-BCDE-5A914531AD28}"/>
    <dgm:cxn modelId="{4DA26A09-9505-174D-ADC1-FDD6685D1CD1}" srcId="{0A34DE0D-BEB9-3342-8662-9115445C6560}" destId="{D0F771EE-E8E9-D649-A0A2-F8A126F93F5D}" srcOrd="1" destOrd="0" parTransId="{9E4D1736-14B4-8045-A0BC-F4B2201F75E1}" sibTransId="{42621BC3-BF51-7347-AA8C-D0490FF24D6B}"/>
    <dgm:cxn modelId="{AC888E0E-F6FA-EB4C-A642-8F50A99327D9}" srcId="{086D29EB-6D77-FA4C-BA7F-379A45C9885D}" destId="{59CD4ABC-5987-9A4D-9821-8E3E92C4370D}" srcOrd="1" destOrd="0" parTransId="{BFBABD2E-F8AF-5240-BC31-4D5FCEBC48F8}" sibTransId="{013B2A3C-C508-8548-A384-8AEBA1EB7801}"/>
    <dgm:cxn modelId="{D858D717-0FC0-A84B-AA34-202467AEFC47}" type="presOf" srcId="{7305C8FF-A387-9F44-BA70-C4875E1ED7E2}" destId="{433A8663-5CF0-544E-A063-F9907545A35C}" srcOrd="0" destOrd="0" presId="urn:microsoft.com/office/officeart/2005/8/layout/orgChart1"/>
    <dgm:cxn modelId="{C307FD19-865A-5B49-A64F-7C85CAA9922C}" type="presOf" srcId="{65E864FA-0098-9348-B686-B7F19FD6A024}" destId="{808AE1BF-EA8B-AB42-A6FB-41D4EC01E2F6}" srcOrd="0" destOrd="0" presId="urn:microsoft.com/office/officeart/2005/8/layout/orgChart1"/>
    <dgm:cxn modelId="{BDCBB31B-673F-7840-8D5A-22CD19EEF581}" type="presOf" srcId="{BD0D5C8B-5CBA-B84F-BDDA-492B409BB89D}" destId="{CD62AAD6-1EC1-8245-A686-5592D2401BEE}" srcOrd="0" destOrd="0" presId="urn:microsoft.com/office/officeart/2005/8/layout/orgChart1"/>
    <dgm:cxn modelId="{5C89611D-EFF5-8D45-ACE8-98619433B45A}" type="presOf" srcId="{8221A84C-E400-C741-A3B4-52CE3744065D}" destId="{3DB9C3F5-68C5-264F-B5B0-2CDCF0DC3EAF}" srcOrd="0" destOrd="0" presId="urn:microsoft.com/office/officeart/2005/8/layout/orgChart1"/>
    <dgm:cxn modelId="{27E10E34-772A-474B-BCE0-37288921FE59}" type="presOf" srcId="{2B38797E-2B31-6045-9CF2-C536955703C7}" destId="{86F44CFD-C234-A14D-9930-D4231E51C981}" srcOrd="0" destOrd="0" presId="urn:microsoft.com/office/officeart/2005/8/layout/orgChart1"/>
    <dgm:cxn modelId="{6F0B1838-79DC-6347-9763-A21570FF668A}" type="presOf" srcId="{0A34DE0D-BEB9-3342-8662-9115445C6560}" destId="{7138FD5E-2F59-4340-98F2-F6B39D9E9F66}" srcOrd="0" destOrd="0" presId="urn:microsoft.com/office/officeart/2005/8/layout/orgChart1"/>
    <dgm:cxn modelId="{496C9339-EDB0-DE41-A395-87741011F11D}" type="presOf" srcId="{72BF7989-ACC0-8B46-B4A2-78DE7FFD63BF}" destId="{A52817CB-F284-3045-B9A6-341D8E566151}" srcOrd="0" destOrd="0" presId="urn:microsoft.com/office/officeart/2005/8/layout/orgChart1"/>
    <dgm:cxn modelId="{E8763246-3028-6945-8EDC-6372DF25522C}" type="presOf" srcId="{65E864FA-0098-9348-B686-B7F19FD6A024}" destId="{A3286814-A33F-E447-843C-91A5209641DA}" srcOrd="1" destOrd="0" presId="urn:microsoft.com/office/officeart/2005/8/layout/orgChart1"/>
    <dgm:cxn modelId="{DB480C60-D4B5-CD44-9715-1F2A51DE2584}" srcId="{7305C8FF-A387-9F44-BA70-C4875E1ED7E2}" destId="{086D29EB-6D77-FA4C-BA7F-379A45C9885D}" srcOrd="1" destOrd="0" parTransId="{BC6E5A20-9D46-9A4A-9FA6-AAFF8C82ADED}" sibTransId="{4A7F6FB9-0C7A-D145-9337-2F62D2906198}"/>
    <dgm:cxn modelId="{EBC39C63-9748-2949-929E-195F8A0A0958}" type="presOf" srcId="{8029514F-9F85-0F4A-A15C-CE18776CB3D2}" destId="{4B780D44-E172-6B42-B995-A395EA88ED22}" srcOrd="0" destOrd="0" presId="urn:microsoft.com/office/officeart/2005/8/layout/orgChart1"/>
    <dgm:cxn modelId="{A73FBE6B-551A-4F44-825C-3AF203826F85}" type="presOf" srcId="{5F371D34-BAC4-6146-80ED-6127AFE20F67}" destId="{35B1DE94-1157-3A45-BB0C-EBAEDC6A5019}" srcOrd="0" destOrd="0" presId="urn:microsoft.com/office/officeart/2005/8/layout/orgChart1"/>
    <dgm:cxn modelId="{70535577-D5F1-9D4E-B94D-056204E96F15}" srcId="{8221A84C-E400-C741-A3B4-52CE3744065D}" destId="{AA9A9635-40FC-1C4C-86B7-24E0316125FB}" srcOrd="0" destOrd="0" parTransId="{1BA79A9A-5098-394E-9B42-509B7831EA3F}" sibTransId="{59F23FDC-8E65-4848-A690-5EE299990800}"/>
    <dgm:cxn modelId="{0306FE7A-724A-4942-9FA0-1CED1317A3D6}" srcId="{086D29EB-6D77-FA4C-BA7F-379A45C9885D}" destId="{2B38797E-2B31-6045-9CF2-C536955703C7}" srcOrd="0" destOrd="0" parTransId="{BBF74695-400C-3948-85AD-E93CE40A6A53}" sibTransId="{B7BEB58E-9F90-E14A-B728-0E260E84CBF3}"/>
    <dgm:cxn modelId="{2E2DE47B-7C1E-D842-B582-19205FFCEBEE}" type="presOf" srcId="{1C92E04F-9D4B-EB45-8645-444A345191D3}" destId="{761B2759-C0F0-2645-B1E8-86CCCD53A977}" srcOrd="0" destOrd="0" presId="urn:microsoft.com/office/officeart/2005/8/layout/orgChart1"/>
    <dgm:cxn modelId="{A33A677D-671B-E94D-BEB4-8DD142331533}" type="presOf" srcId="{5F371D34-BAC4-6146-80ED-6127AFE20F67}" destId="{5D45BBE8-22E4-B645-9E3A-E74914ADA0E0}" srcOrd="1" destOrd="0" presId="urn:microsoft.com/office/officeart/2005/8/layout/orgChart1"/>
    <dgm:cxn modelId="{E3659587-50E2-EE4F-8298-31D8ACE26F13}" type="presOf" srcId="{9E4D1736-14B4-8045-A0BC-F4B2201F75E1}" destId="{F9719ED7-BFBD-E64B-A505-E9DA785F1093}" srcOrd="0" destOrd="0" presId="urn:microsoft.com/office/officeart/2005/8/layout/orgChart1"/>
    <dgm:cxn modelId="{C1A6EC92-D467-E747-865A-1C6336F74E1C}" type="presOf" srcId="{BC6E5A20-9D46-9A4A-9FA6-AAFF8C82ADED}" destId="{6F7D5AD1-A161-8A48-9B2F-66740BB258A5}" srcOrd="0" destOrd="0" presId="urn:microsoft.com/office/officeart/2005/8/layout/orgChart1"/>
    <dgm:cxn modelId="{A6F12494-C923-2D48-8D3B-3932A7F25A00}" type="presOf" srcId="{59CD4ABC-5987-9A4D-9821-8E3E92C4370D}" destId="{71307B73-20CF-BC4E-BA89-0F33AF38BD76}" srcOrd="1" destOrd="0" presId="urn:microsoft.com/office/officeart/2005/8/layout/orgChart1"/>
    <dgm:cxn modelId="{C6AC8FA5-A220-794A-8EF6-F488F793C07B}" type="presOf" srcId="{2B38797E-2B31-6045-9CF2-C536955703C7}" destId="{0DC9B0B4-74F0-C74C-B5C1-D6EE5D8B7FEA}" srcOrd="1" destOrd="0" presId="urn:microsoft.com/office/officeart/2005/8/layout/orgChart1"/>
    <dgm:cxn modelId="{34A070A8-0A2A-224D-B0A5-49744CE4A455}" srcId="{7305C8FF-A387-9F44-BA70-C4875E1ED7E2}" destId="{8221A84C-E400-C741-A3B4-52CE3744065D}" srcOrd="0" destOrd="0" parTransId="{72BF7989-ACC0-8B46-B4A2-78DE7FFD63BF}" sibTransId="{2F7C80B3-AAF8-CD4D-82D8-870D6E65FBBC}"/>
    <dgm:cxn modelId="{AF2AFCAB-32AE-8248-8B1C-489E133BD216}" type="presOf" srcId="{086D29EB-6D77-FA4C-BA7F-379A45C9885D}" destId="{EE0D0DE0-EFD3-6140-8407-4187D6362A1C}" srcOrd="0" destOrd="0" presId="urn:microsoft.com/office/officeart/2005/8/layout/orgChart1"/>
    <dgm:cxn modelId="{08B41BB0-9FCE-3840-A0E0-047164E9D125}" type="presOf" srcId="{AA9A9635-40FC-1C4C-86B7-24E0316125FB}" destId="{4BBE8C27-81CA-9744-B83E-7897B397C21F}" srcOrd="0" destOrd="0" presId="urn:microsoft.com/office/officeart/2005/8/layout/orgChart1"/>
    <dgm:cxn modelId="{EE93B7C9-B6F9-F147-A1FC-12BA3D78D7D7}" type="presOf" srcId="{086D29EB-6D77-FA4C-BA7F-379A45C9885D}" destId="{49D5AD0C-A668-5F48-8A6B-48AFEC587FE7}" srcOrd="1" destOrd="0" presId="urn:microsoft.com/office/officeart/2005/8/layout/orgChart1"/>
    <dgm:cxn modelId="{1103C6C9-050C-AE40-841C-8193C89C8072}" type="presOf" srcId="{D0F771EE-E8E9-D649-A0A2-F8A126F93F5D}" destId="{DA627366-A973-3147-8F8E-B6EA34BE57B3}" srcOrd="0" destOrd="0" presId="urn:microsoft.com/office/officeart/2005/8/layout/orgChart1"/>
    <dgm:cxn modelId="{A3CBE3C9-26DB-1B46-9E3E-E0680759579C}" type="presOf" srcId="{8221A84C-E400-C741-A3B4-52CE3744065D}" destId="{3C68AA52-6346-A64E-9C1C-5BD68D428EA5}" srcOrd="1" destOrd="0" presId="urn:microsoft.com/office/officeart/2005/8/layout/orgChart1"/>
    <dgm:cxn modelId="{38993DCA-8213-FD4C-8D0A-05817CAA367E}" type="presOf" srcId="{59CD4ABC-5987-9A4D-9821-8E3E92C4370D}" destId="{0BF24948-FECD-7843-ABEB-890098A87216}" srcOrd="0" destOrd="0" presId="urn:microsoft.com/office/officeart/2005/8/layout/orgChart1"/>
    <dgm:cxn modelId="{037FF3CE-E05B-7A49-A226-39B8A2430418}" type="presOf" srcId="{D0F771EE-E8E9-D649-A0A2-F8A126F93F5D}" destId="{B2F12C20-4F07-CB4C-AB7B-D5A84B73105F}" srcOrd="1" destOrd="0" presId="urn:microsoft.com/office/officeart/2005/8/layout/orgChart1"/>
    <dgm:cxn modelId="{9F8162D0-8A07-2249-BD70-C3A84E4EF6DC}" type="presOf" srcId="{AA9A9635-40FC-1C4C-86B7-24E0316125FB}" destId="{68C34D26-3428-0645-947F-667BD9B9F973}" srcOrd="1" destOrd="0" presId="urn:microsoft.com/office/officeart/2005/8/layout/orgChart1"/>
    <dgm:cxn modelId="{E56C2CD3-5508-BF4D-BDE9-F4E0981CD48B}" type="presOf" srcId="{7305C8FF-A387-9F44-BA70-C4875E1ED7E2}" destId="{DA747E1D-FBD0-9C41-940A-A272D467DBFF}" srcOrd="1" destOrd="0" presId="urn:microsoft.com/office/officeart/2005/8/layout/orgChart1"/>
    <dgm:cxn modelId="{80563ED5-7786-5F43-AED3-50ED54B29055}" srcId="{0A34DE0D-BEB9-3342-8662-9115445C6560}" destId="{7305C8FF-A387-9F44-BA70-C4875E1ED7E2}" srcOrd="2" destOrd="0" parTransId="{BD0D5C8B-5CBA-B84F-BDDA-492B409BB89D}" sibTransId="{98856091-70EC-2B4F-885D-AD421E3F9B5B}"/>
    <dgm:cxn modelId="{DD4939E0-1AC4-DA4B-A569-F469BABD2D1E}" type="presOf" srcId="{1BA79A9A-5098-394E-9B42-509B7831EA3F}" destId="{0F07A37E-0A19-F34A-8DDE-7BCF2E5E19EB}" srcOrd="0" destOrd="0" presId="urn:microsoft.com/office/officeart/2005/8/layout/orgChart1"/>
    <dgm:cxn modelId="{5EA2D7E4-D4B9-1642-9D41-57B0DE141E8D}" type="presOf" srcId="{BBF74695-400C-3948-85AD-E93CE40A6A53}" destId="{D7C693B6-1E3B-B541-9042-CBB891FEE136}" srcOrd="0" destOrd="0" presId="urn:microsoft.com/office/officeart/2005/8/layout/orgChart1"/>
    <dgm:cxn modelId="{5EEE98EA-54C0-6C4F-8661-B17560EBB036}" type="presOf" srcId="{DC65E0E8-8C71-3A42-8EB1-28CED196511D}" destId="{7BA3AA72-7984-B74F-BFE7-B99D3F03C5EE}" srcOrd="0" destOrd="0" presId="urn:microsoft.com/office/officeart/2005/8/layout/orgChart1"/>
    <dgm:cxn modelId="{ED0F03EB-36F2-4E4E-BDFC-CA2F691D8439}" srcId="{D0F771EE-E8E9-D649-A0A2-F8A126F93F5D}" destId="{5F371D34-BAC4-6146-80ED-6127AFE20F67}" srcOrd="0" destOrd="0" parTransId="{8029514F-9F85-0F4A-A15C-CE18776CB3D2}" sibTransId="{79593C63-0636-034D-91AE-291E4E8B45FF}"/>
    <dgm:cxn modelId="{1A7782EB-C449-3341-B987-A6627D70DF92}" type="presOf" srcId="{0A34DE0D-BEB9-3342-8662-9115445C6560}" destId="{EB9500B3-30DE-C94A-8B4B-67FCE4C48C83}" srcOrd="1" destOrd="0" presId="urn:microsoft.com/office/officeart/2005/8/layout/orgChart1"/>
    <dgm:cxn modelId="{E95CBFF9-2E3C-3247-BE71-171E943D7872}" type="presOf" srcId="{BFBABD2E-F8AF-5240-BC31-4D5FCEBC48F8}" destId="{54839E56-BA33-0D4F-8C49-5D2637962C78}" srcOrd="0" destOrd="0" presId="urn:microsoft.com/office/officeart/2005/8/layout/orgChart1"/>
    <dgm:cxn modelId="{0BB3CCFC-7882-4D40-BFBD-54F1648D8369}" srcId="{0A34DE0D-BEB9-3342-8662-9115445C6560}" destId="{65E864FA-0098-9348-B686-B7F19FD6A024}" srcOrd="0" destOrd="0" parTransId="{DC65E0E8-8C71-3A42-8EB1-28CED196511D}" sibTransId="{B1CB94E3-74FA-1D45-B0FB-1C124039495C}"/>
    <dgm:cxn modelId="{4D64F30F-FAD7-5A4A-AE54-4AC05912B680}" type="presParOf" srcId="{761B2759-C0F0-2645-B1E8-86CCCD53A977}" destId="{A9FF9B60-9303-2542-8836-BCCB8AAE53F3}" srcOrd="0" destOrd="0" presId="urn:microsoft.com/office/officeart/2005/8/layout/orgChart1"/>
    <dgm:cxn modelId="{DB66F3CC-D1BD-984F-A701-7B98D3C93D66}" type="presParOf" srcId="{A9FF9B60-9303-2542-8836-BCCB8AAE53F3}" destId="{49047CE2-45A0-8B43-998E-958F5C2D7AD9}" srcOrd="0" destOrd="0" presId="urn:microsoft.com/office/officeart/2005/8/layout/orgChart1"/>
    <dgm:cxn modelId="{3CBB293F-A842-3643-BA59-9BC7FDE52534}" type="presParOf" srcId="{49047CE2-45A0-8B43-998E-958F5C2D7AD9}" destId="{7138FD5E-2F59-4340-98F2-F6B39D9E9F66}" srcOrd="0" destOrd="0" presId="urn:microsoft.com/office/officeart/2005/8/layout/orgChart1"/>
    <dgm:cxn modelId="{8891A5DA-51E2-E649-8A6C-FF17C848E1A2}" type="presParOf" srcId="{49047CE2-45A0-8B43-998E-958F5C2D7AD9}" destId="{EB9500B3-30DE-C94A-8B4B-67FCE4C48C83}" srcOrd="1" destOrd="0" presId="urn:microsoft.com/office/officeart/2005/8/layout/orgChart1"/>
    <dgm:cxn modelId="{91EB417C-9372-304F-8782-83AD01045AE3}" type="presParOf" srcId="{A9FF9B60-9303-2542-8836-BCCB8AAE53F3}" destId="{9049C6BA-1689-6144-8DB1-BB7510B5E418}" srcOrd="1" destOrd="0" presId="urn:microsoft.com/office/officeart/2005/8/layout/orgChart1"/>
    <dgm:cxn modelId="{85AC1ABB-0071-6747-B1DE-F6D015E0AEC1}" type="presParOf" srcId="{9049C6BA-1689-6144-8DB1-BB7510B5E418}" destId="{F9719ED7-BFBD-E64B-A505-E9DA785F1093}" srcOrd="0" destOrd="0" presId="urn:microsoft.com/office/officeart/2005/8/layout/orgChart1"/>
    <dgm:cxn modelId="{B1AC1B98-6BEA-2F44-9F35-53B0DBBFF062}" type="presParOf" srcId="{9049C6BA-1689-6144-8DB1-BB7510B5E418}" destId="{29FA66CD-5C9B-3A40-B355-42B76AB4A9B7}" srcOrd="1" destOrd="0" presId="urn:microsoft.com/office/officeart/2005/8/layout/orgChart1"/>
    <dgm:cxn modelId="{FE872C54-DD56-204D-87C5-8BC87B470C76}" type="presParOf" srcId="{29FA66CD-5C9B-3A40-B355-42B76AB4A9B7}" destId="{6C78DEC4-941A-2047-9620-B251F1C072D2}" srcOrd="0" destOrd="0" presId="urn:microsoft.com/office/officeart/2005/8/layout/orgChart1"/>
    <dgm:cxn modelId="{B54D3111-018C-7840-A152-B57949866AD6}" type="presParOf" srcId="{6C78DEC4-941A-2047-9620-B251F1C072D2}" destId="{DA627366-A973-3147-8F8E-B6EA34BE57B3}" srcOrd="0" destOrd="0" presId="urn:microsoft.com/office/officeart/2005/8/layout/orgChart1"/>
    <dgm:cxn modelId="{95CA12B1-CA25-974B-8AB5-D79FF7E61A94}" type="presParOf" srcId="{6C78DEC4-941A-2047-9620-B251F1C072D2}" destId="{B2F12C20-4F07-CB4C-AB7B-D5A84B73105F}" srcOrd="1" destOrd="0" presId="urn:microsoft.com/office/officeart/2005/8/layout/orgChart1"/>
    <dgm:cxn modelId="{F8B2FCCF-7332-9C4D-BC7C-21594C75D774}" type="presParOf" srcId="{29FA66CD-5C9B-3A40-B355-42B76AB4A9B7}" destId="{256AF657-7BE7-F542-B934-877405D72A0B}" srcOrd="1" destOrd="0" presId="urn:microsoft.com/office/officeart/2005/8/layout/orgChart1"/>
    <dgm:cxn modelId="{60A67C70-3FD6-A640-A6D2-A200CE785E6D}" type="presParOf" srcId="{256AF657-7BE7-F542-B934-877405D72A0B}" destId="{4B780D44-E172-6B42-B995-A395EA88ED22}" srcOrd="0" destOrd="0" presId="urn:microsoft.com/office/officeart/2005/8/layout/orgChart1"/>
    <dgm:cxn modelId="{0DED095E-8809-B742-8C39-87D2B196FC5C}" type="presParOf" srcId="{256AF657-7BE7-F542-B934-877405D72A0B}" destId="{341249E0-36A6-604F-AB4C-56BF0FDF6CCE}" srcOrd="1" destOrd="0" presId="urn:microsoft.com/office/officeart/2005/8/layout/orgChart1"/>
    <dgm:cxn modelId="{B8483C2A-94FB-0947-A99A-2BA775D40C84}" type="presParOf" srcId="{341249E0-36A6-604F-AB4C-56BF0FDF6CCE}" destId="{CE65B3EF-C742-754D-9F3B-D252DDCC0050}" srcOrd="0" destOrd="0" presId="urn:microsoft.com/office/officeart/2005/8/layout/orgChart1"/>
    <dgm:cxn modelId="{50D9B891-423A-5140-BCDA-5BFF7798F87D}" type="presParOf" srcId="{CE65B3EF-C742-754D-9F3B-D252DDCC0050}" destId="{35B1DE94-1157-3A45-BB0C-EBAEDC6A5019}" srcOrd="0" destOrd="0" presId="urn:microsoft.com/office/officeart/2005/8/layout/orgChart1"/>
    <dgm:cxn modelId="{0649D38B-6F2C-8D42-BAC0-D3569A2F8259}" type="presParOf" srcId="{CE65B3EF-C742-754D-9F3B-D252DDCC0050}" destId="{5D45BBE8-22E4-B645-9E3A-E74914ADA0E0}" srcOrd="1" destOrd="0" presId="urn:microsoft.com/office/officeart/2005/8/layout/orgChart1"/>
    <dgm:cxn modelId="{E2813ABB-3FA1-A841-9CBA-1D4261D62FE5}" type="presParOf" srcId="{341249E0-36A6-604F-AB4C-56BF0FDF6CCE}" destId="{3577562E-7D9D-B64F-BD02-E676110D557D}" srcOrd="1" destOrd="0" presId="urn:microsoft.com/office/officeart/2005/8/layout/orgChart1"/>
    <dgm:cxn modelId="{99DE5C59-C7B9-D443-84A0-F19A05734526}" type="presParOf" srcId="{341249E0-36A6-604F-AB4C-56BF0FDF6CCE}" destId="{B114BD96-40F0-904D-AACC-8AE8851E4ACB}" srcOrd="2" destOrd="0" presId="urn:microsoft.com/office/officeart/2005/8/layout/orgChart1"/>
    <dgm:cxn modelId="{7CBF648E-0519-F445-9623-14D4D701CCC6}" type="presParOf" srcId="{29FA66CD-5C9B-3A40-B355-42B76AB4A9B7}" destId="{692D9557-4762-DF46-9698-92ED78B2962D}" srcOrd="2" destOrd="0" presId="urn:microsoft.com/office/officeart/2005/8/layout/orgChart1"/>
    <dgm:cxn modelId="{B9D7950F-AF46-7D4A-A86E-A8FEA928151F}" type="presParOf" srcId="{9049C6BA-1689-6144-8DB1-BB7510B5E418}" destId="{CD62AAD6-1EC1-8245-A686-5592D2401BEE}" srcOrd="2" destOrd="0" presId="urn:microsoft.com/office/officeart/2005/8/layout/orgChart1"/>
    <dgm:cxn modelId="{468A87FF-BCAC-C145-8832-923049265D9F}" type="presParOf" srcId="{9049C6BA-1689-6144-8DB1-BB7510B5E418}" destId="{88E3FC9F-802D-AC47-B3E1-754C97707F59}" srcOrd="3" destOrd="0" presId="urn:microsoft.com/office/officeart/2005/8/layout/orgChart1"/>
    <dgm:cxn modelId="{DBB13337-3ADA-0F49-A846-9ED0F78C152C}" type="presParOf" srcId="{88E3FC9F-802D-AC47-B3E1-754C97707F59}" destId="{CD58084D-BAE4-0648-A209-22FC6D85349B}" srcOrd="0" destOrd="0" presId="urn:microsoft.com/office/officeart/2005/8/layout/orgChart1"/>
    <dgm:cxn modelId="{DA859112-58CA-A94B-BAFF-75826C0DDB64}" type="presParOf" srcId="{CD58084D-BAE4-0648-A209-22FC6D85349B}" destId="{433A8663-5CF0-544E-A063-F9907545A35C}" srcOrd="0" destOrd="0" presId="urn:microsoft.com/office/officeart/2005/8/layout/orgChart1"/>
    <dgm:cxn modelId="{47D323D5-4364-C946-A9F5-EEAAB3AE458D}" type="presParOf" srcId="{CD58084D-BAE4-0648-A209-22FC6D85349B}" destId="{DA747E1D-FBD0-9C41-940A-A272D467DBFF}" srcOrd="1" destOrd="0" presId="urn:microsoft.com/office/officeart/2005/8/layout/orgChart1"/>
    <dgm:cxn modelId="{75E712A6-481C-5749-B012-5D2459228FB6}" type="presParOf" srcId="{88E3FC9F-802D-AC47-B3E1-754C97707F59}" destId="{B93CAC0E-9442-3E4C-8123-5AE943BD8117}" srcOrd="1" destOrd="0" presId="urn:microsoft.com/office/officeart/2005/8/layout/orgChart1"/>
    <dgm:cxn modelId="{805D7FDA-9E0B-0147-9AE9-0E0C12E93B32}" type="presParOf" srcId="{B93CAC0E-9442-3E4C-8123-5AE943BD8117}" destId="{A52817CB-F284-3045-B9A6-341D8E566151}" srcOrd="0" destOrd="0" presId="urn:microsoft.com/office/officeart/2005/8/layout/orgChart1"/>
    <dgm:cxn modelId="{09CAC54C-E171-9D48-ACA7-AD9456F2DC28}" type="presParOf" srcId="{B93CAC0E-9442-3E4C-8123-5AE943BD8117}" destId="{E0C52FB2-7886-2742-BB0A-BFDE45298CAF}" srcOrd="1" destOrd="0" presId="urn:microsoft.com/office/officeart/2005/8/layout/orgChart1"/>
    <dgm:cxn modelId="{E422B692-C0B8-D94A-9BCF-2EE63021CCB4}" type="presParOf" srcId="{E0C52FB2-7886-2742-BB0A-BFDE45298CAF}" destId="{B5B6CD66-56C4-1543-849B-E845312398E6}" srcOrd="0" destOrd="0" presId="urn:microsoft.com/office/officeart/2005/8/layout/orgChart1"/>
    <dgm:cxn modelId="{77377541-208E-7341-9940-33722EFE8E91}" type="presParOf" srcId="{B5B6CD66-56C4-1543-849B-E845312398E6}" destId="{3DB9C3F5-68C5-264F-B5B0-2CDCF0DC3EAF}" srcOrd="0" destOrd="0" presId="urn:microsoft.com/office/officeart/2005/8/layout/orgChart1"/>
    <dgm:cxn modelId="{2ABD5D8D-5FB1-F94E-A609-9D110A51E0B3}" type="presParOf" srcId="{B5B6CD66-56C4-1543-849B-E845312398E6}" destId="{3C68AA52-6346-A64E-9C1C-5BD68D428EA5}" srcOrd="1" destOrd="0" presId="urn:microsoft.com/office/officeart/2005/8/layout/orgChart1"/>
    <dgm:cxn modelId="{D9EEB5E8-FA55-6F4F-A637-2A6C0E3FDF05}" type="presParOf" srcId="{E0C52FB2-7886-2742-BB0A-BFDE45298CAF}" destId="{672BED44-E531-8E48-B49E-B07149F196DB}" srcOrd="1" destOrd="0" presId="urn:microsoft.com/office/officeart/2005/8/layout/orgChart1"/>
    <dgm:cxn modelId="{7CB6C4F0-C29A-F44B-906D-AD9B5F7F4182}" type="presParOf" srcId="{672BED44-E531-8E48-B49E-B07149F196DB}" destId="{0F07A37E-0A19-F34A-8DDE-7BCF2E5E19EB}" srcOrd="0" destOrd="0" presId="urn:microsoft.com/office/officeart/2005/8/layout/orgChart1"/>
    <dgm:cxn modelId="{19E3BC5B-DCF4-FD43-B11B-AC368D6BAE0E}" type="presParOf" srcId="{672BED44-E531-8E48-B49E-B07149F196DB}" destId="{BA1F76CB-EEB8-8D4B-8C38-06511F587734}" srcOrd="1" destOrd="0" presId="urn:microsoft.com/office/officeart/2005/8/layout/orgChart1"/>
    <dgm:cxn modelId="{81967296-0A49-C548-AACE-4516F6791FCA}" type="presParOf" srcId="{BA1F76CB-EEB8-8D4B-8C38-06511F587734}" destId="{DDB62178-20BD-0A44-AC1E-C7F544351172}" srcOrd="0" destOrd="0" presId="urn:microsoft.com/office/officeart/2005/8/layout/orgChart1"/>
    <dgm:cxn modelId="{5D4B3385-FA77-9547-9B7B-7757EA92C521}" type="presParOf" srcId="{DDB62178-20BD-0A44-AC1E-C7F544351172}" destId="{4BBE8C27-81CA-9744-B83E-7897B397C21F}" srcOrd="0" destOrd="0" presId="urn:microsoft.com/office/officeart/2005/8/layout/orgChart1"/>
    <dgm:cxn modelId="{919F2869-51E4-934C-BD19-2C7865C05186}" type="presParOf" srcId="{DDB62178-20BD-0A44-AC1E-C7F544351172}" destId="{68C34D26-3428-0645-947F-667BD9B9F973}" srcOrd="1" destOrd="0" presId="urn:microsoft.com/office/officeart/2005/8/layout/orgChart1"/>
    <dgm:cxn modelId="{C8878FBB-E98C-5A45-B50B-8582C9A9A300}" type="presParOf" srcId="{BA1F76CB-EEB8-8D4B-8C38-06511F587734}" destId="{2BCC7E01-88DB-B54A-BE18-AE03A8D9FC5F}" srcOrd="1" destOrd="0" presId="urn:microsoft.com/office/officeart/2005/8/layout/orgChart1"/>
    <dgm:cxn modelId="{1B1C5B4A-BD1B-4347-9EF3-59996332F167}" type="presParOf" srcId="{BA1F76CB-EEB8-8D4B-8C38-06511F587734}" destId="{F45D477B-B740-8C44-A14B-604975E53E88}" srcOrd="2" destOrd="0" presId="urn:microsoft.com/office/officeart/2005/8/layout/orgChart1"/>
    <dgm:cxn modelId="{78A3FFB9-C98C-2F40-BE00-D5A1F724AFB6}" type="presParOf" srcId="{E0C52FB2-7886-2742-BB0A-BFDE45298CAF}" destId="{E752BE2C-1D81-534F-8E7C-38E76E03520A}" srcOrd="2" destOrd="0" presId="urn:microsoft.com/office/officeart/2005/8/layout/orgChart1"/>
    <dgm:cxn modelId="{53B3CCD7-63E8-1043-A02D-F26681383720}" type="presParOf" srcId="{B93CAC0E-9442-3E4C-8123-5AE943BD8117}" destId="{6F7D5AD1-A161-8A48-9B2F-66740BB258A5}" srcOrd="2" destOrd="0" presId="urn:microsoft.com/office/officeart/2005/8/layout/orgChart1"/>
    <dgm:cxn modelId="{BDEAFA9C-7089-FC41-822E-90E8ABA99B4B}" type="presParOf" srcId="{B93CAC0E-9442-3E4C-8123-5AE943BD8117}" destId="{4BDC3EEB-8F74-A54B-860C-D2FB5104D06D}" srcOrd="3" destOrd="0" presId="urn:microsoft.com/office/officeart/2005/8/layout/orgChart1"/>
    <dgm:cxn modelId="{B3C35427-CD1A-594D-823F-B7D99B6B67A2}" type="presParOf" srcId="{4BDC3EEB-8F74-A54B-860C-D2FB5104D06D}" destId="{A90D2ED1-E4D7-474D-83AD-167AA735C74F}" srcOrd="0" destOrd="0" presId="urn:microsoft.com/office/officeart/2005/8/layout/orgChart1"/>
    <dgm:cxn modelId="{D5DD41B9-89A3-5E43-8C55-126841FD399F}" type="presParOf" srcId="{A90D2ED1-E4D7-474D-83AD-167AA735C74F}" destId="{EE0D0DE0-EFD3-6140-8407-4187D6362A1C}" srcOrd="0" destOrd="0" presId="urn:microsoft.com/office/officeart/2005/8/layout/orgChart1"/>
    <dgm:cxn modelId="{52CE953F-F212-D847-A416-909735E1F22A}" type="presParOf" srcId="{A90D2ED1-E4D7-474D-83AD-167AA735C74F}" destId="{49D5AD0C-A668-5F48-8A6B-48AFEC587FE7}" srcOrd="1" destOrd="0" presId="urn:microsoft.com/office/officeart/2005/8/layout/orgChart1"/>
    <dgm:cxn modelId="{FA034972-41A3-EB42-BB2A-EA32988117A7}" type="presParOf" srcId="{4BDC3EEB-8F74-A54B-860C-D2FB5104D06D}" destId="{A4EBD0DE-7448-114F-97C8-782FE2B04E88}" srcOrd="1" destOrd="0" presId="urn:microsoft.com/office/officeart/2005/8/layout/orgChart1"/>
    <dgm:cxn modelId="{A09B725C-8FD4-EB48-94C4-31B515585FB7}" type="presParOf" srcId="{A4EBD0DE-7448-114F-97C8-782FE2B04E88}" destId="{D7C693B6-1E3B-B541-9042-CBB891FEE136}" srcOrd="0" destOrd="0" presId="urn:microsoft.com/office/officeart/2005/8/layout/orgChart1"/>
    <dgm:cxn modelId="{F96E22E3-279C-8248-92CE-99DCBBAF4E01}" type="presParOf" srcId="{A4EBD0DE-7448-114F-97C8-782FE2B04E88}" destId="{C5637661-870F-1944-A892-75E8A5B224E1}" srcOrd="1" destOrd="0" presId="urn:microsoft.com/office/officeart/2005/8/layout/orgChart1"/>
    <dgm:cxn modelId="{E115C863-3A8A-644E-BBF7-28B83F083198}" type="presParOf" srcId="{C5637661-870F-1944-A892-75E8A5B224E1}" destId="{C73114E9-943B-2A40-8BE0-DDF8ADA11D9A}" srcOrd="0" destOrd="0" presId="urn:microsoft.com/office/officeart/2005/8/layout/orgChart1"/>
    <dgm:cxn modelId="{1066F7E7-B844-B148-8C22-96E9AC2C7E3D}" type="presParOf" srcId="{C73114E9-943B-2A40-8BE0-DDF8ADA11D9A}" destId="{86F44CFD-C234-A14D-9930-D4231E51C981}" srcOrd="0" destOrd="0" presId="urn:microsoft.com/office/officeart/2005/8/layout/orgChart1"/>
    <dgm:cxn modelId="{3B67E050-9261-E749-AB66-3B76A994D708}" type="presParOf" srcId="{C73114E9-943B-2A40-8BE0-DDF8ADA11D9A}" destId="{0DC9B0B4-74F0-C74C-B5C1-D6EE5D8B7FEA}" srcOrd="1" destOrd="0" presId="urn:microsoft.com/office/officeart/2005/8/layout/orgChart1"/>
    <dgm:cxn modelId="{272CEFD9-7969-9F46-9515-95CB8EF6A1E9}" type="presParOf" srcId="{C5637661-870F-1944-A892-75E8A5B224E1}" destId="{F23100C3-492B-FF4B-A438-B8780E153758}" srcOrd="1" destOrd="0" presId="urn:microsoft.com/office/officeart/2005/8/layout/orgChart1"/>
    <dgm:cxn modelId="{8D56D1EF-30B0-5849-9D25-EE3C91ADB426}" type="presParOf" srcId="{C5637661-870F-1944-A892-75E8A5B224E1}" destId="{C4E660F1-2B73-BD42-B998-1DDE70E01E66}" srcOrd="2" destOrd="0" presId="urn:microsoft.com/office/officeart/2005/8/layout/orgChart1"/>
    <dgm:cxn modelId="{BAD2D0A9-485E-1549-9F80-0502744F3ACB}" type="presParOf" srcId="{A4EBD0DE-7448-114F-97C8-782FE2B04E88}" destId="{54839E56-BA33-0D4F-8C49-5D2637962C78}" srcOrd="2" destOrd="0" presId="urn:microsoft.com/office/officeart/2005/8/layout/orgChart1"/>
    <dgm:cxn modelId="{187A25B5-0CFA-9A4D-8A74-A05C67C39F9B}" type="presParOf" srcId="{A4EBD0DE-7448-114F-97C8-782FE2B04E88}" destId="{233817EB-E92D-2547-AAAD-38C411490F73}" srcOrd="3" destOrd="0" presId="urn:microsoft.com/office/officeart/2005/8/layout/orgChart1"/>
    <dgm:cxn modelId="{A19F6CB1-8954-2749-AD66-330C5CC0FB1A}" type="presParOf" srcId="{233817EB-E92D-2547-AAAD-38C411490F73}" destId="{1530EA9A-2613-BB45-9141-986C9DDDD90B}" srcOrd="0" destOrd="0" presId="urn:microsoft.com/office/officeart/2005/8/layout/orgChart1"/>
    <dgm:cxn modelId="{4631BCF4-0A45-DA49-9848-48E71F82B789}" type="presParOf" srcId="{1530EA9A-2613-BB45-9141-986C9DDDD90B}" destId="{0BF24948-FECD-7843-ABEB-890098A87216}" srcOrd="0" destOrd="0" presId="urn:microsoft.com/office/officeart/2005/8/layout/orgChart1"/>
    <dgm:cxn modelId="{C51C25AF-3DF1-9F48-A709-861643E9CFF6}" type="presParOf" srcId="{1530EA9A-2613-BB45-9141-986C9DDDD90B}" destId="{71307B73-20CF-BC4E-BA89-0F33AF38BD76}" srcOrd="1" destOrd="0" presId="urn:microsoft.com/office/officeart/2005/8/layout/orgChart1"/>
    <dgm:cxn modelId="{454DA2FB-1054-7F43-A248-41787BF4B6F3}" type="presParOf" srcId="{233817EB-E92D-2547-AAAD-38C411490F73}" destId="{3ACCD4FF-D512-3042-BD40-5D8F8EA22925}" srcOrd="1" destOrd="0" presId="urn:microsoft.com/office/officeart/2005/8/layout/orgChart1"/>
    <dgm:cxn modelId="{F1C2505E-2736-2242-9B50-FC1182B442DB}" type="presParOf" srcId="{233817EB-E92D-2547-AAAD-38C411490F73}" destId="{1926AAAA-A938-0F46-A743-8D200DA87455}" srcOrd="2" destOrd="0" presId="urn:microsoft.com/office/officeart/2005/8/layout/orgChart1"/>
    <dgm:cxn modelId="{F3B5BA57-7C93-384C-941A-1CFCBB4F38C8}" type="presParOf" srcId="{4BDC3EEB-8F74-A54B-860C-D2FB5104D06D}" destId="{544D4A2B-91CC-6547-A8C8-DAABC79D9D16}" srcOrd="2" destOrd="0" presId="urn:microsoft.com/office/officeart/2005/8/layout/orgChart1"/>
    <dgm:cxn modelId="{6A8DEBF9-0608-E24B-B010-6E82AFFCA670}" type="presParOf" srcId="{88E3FC9F-802D-AC47-B3E1-754C97707F59}" destId="{A54A0741-2402-8F48-AFBF-9B3E51EC857E}" srcOrd="2" destOrd="0" presId="urn:microsoft.com/office/officeart/2005/8/layout/orgChart1"/>
    <dgm:cxn modelId="{0D61D7D8-9A80-DD40-A8AF-6796E00B1AF5}" type="presParOf" srcId="{A9FF9B60-9303-2542-8836-BCCB8AAE53F3}" destId="{B6AEBE6A-0664-964F-A305-803E7B027261}" srcOrd="2" destOrd="0" presId="urn:microsoft.com/office/officeart/2005/8/layout/orgChart1"/>
    <dgm:cxn modelId="{175A8C0C-9A6F-0940-9243-588E82A363C8}" type="presParOf" srcId="{B6AEBE6A-0664-964F-A305-803E7B027261}" destId="{7BA3AA72-7984-B74F-BFE7-B99D3F03C5EE}" srcOrd="0" destOrd="0" presId="urn:microsoft.com/office/officeart/2005/8/layout/orgChart1"/>
    <dgm:cxn modelId="{098C9C1A-E32D-6841-987E-ABDEA316AC4D}" type="presParOf" srcId="{B6AEBE6A-0664-964F-A305-803E7B027261}" destId="{33D6CABB-9F2B-D84B-A689-C55CCE4BBEB4}" srcOrd="1" destOrd="0" presId="urn:microsoft.com/office/officeart/2005/8/layout/orgChart1"/>
    <dgm:cxn modelId="{60E84365-4461-904C-BEA5-99CA1F5C71E2}" type="presParOf" srcId="{33D6CABB-9F2B-D84B-A689-C55CCE4BBEB4}" destId="{00A16E3C-455A-9545-9540-876C322F383F}" srcOrd="0" destOrd="0" presId="urn:microsoft.com/office/officeart/2005/8/layout/orgChart1"/>
    <dgm:cxn modelId="{05CB9CFB-B8A3-DE4B-9E1C-C24665918CF9}" type="presParOf" srcId="{00A16E3C-455A-9545-9540-876C322F383F}" destId="{808AE1BF-EA8B-AB42-A6FB-41D4EC01E2F6}" srcOrd="0" destOrd="0" presId="urn:microsoft.com/office/officeart/2005/8/layout/orgChart1"/>
    <dgm:cxn modelId="{0CA5CB63-E454-4443-83CC-51D63754DF96}" type="presParOf" srcId="{00A16E3C-455A-9545-9540-876C322F383F}" destId="{A3286814-A33F-E447-843C-91A5209641DA}" srcOrd="1" destOrd="0" presId="urn:microsoft.com/office/officeart/2005/8/layout/orgChart1"/>
    <dgm:cxn modelId="{4B51B589-FA20-BB43-8AAD-55DDECF113A4}" type="presParOf" srcId="{33D6CABB-9F2B-D84B-A689-C55CCE4BBEB4}" destId="{3A84597F-3F8F-F64E-A417-8AA2244809F1}" srcOrd="1" destOrd="0" presId="urn:microsoft.com/office/officeart/2005/8/layout/orgChart1"/>
    <dgm:cxn modelId="{CA4B2491-F4C0-B44B-ABA9-B1EA104652E4}" type="presParOf" srcId="{33D6CABB-9F2B-D84B-A689-C55CCE4BBEB4}" destId="{1494B2EE-F20B-8D4A-9CAF-AA60F644796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A3AA72-7984-B74F-BFE7-B99D3F03C5EE}">
      <dsp:nvSpPr>
        <dsp:cNvPr id="0" name=""/>
        <dsp:cNvSpPr/>
      </dsp:nvSpPr>
      <dsp:spPr>
        <a:xfrm>
          <a:off x="3369293" y="473410"/>
          <a:ext cx="855399" cy="132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789"/>
              </a:lnTo>
              <a:lnTo>
                <a:pt x="855399" y="13278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839E56-BA33-0D4F-8C49-5D2637962C78}">
      <dsp:nvSpPr>
        <dsp:cNvPr id="0" name=""/>
        <dsp:cNvSpPr/>
      </dsp:nvSpPr>
      <dsp:spPr>
        <a:xfrm>
          <a:off x="5064891" y="2025486"/>
          <a:ext cx="1004586" cy="2310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015"/>
              </a:lnTo>
              <a:lnTo>
                <a:pt x="1004586" y="231015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693B6-1E3B-B541-9042-CBB891FEE136}">
      <dsp:nvSpPr>
        <dsp:cNvPr id="0" name=""/>
        <dsp:cNvSpPr/>
      </dsp:nvSpPr>
      <dsp:spPr>
        <a:xfrm>
          <a:off x="4984119" y="2025486"/>
          <a:ext cx="91440" cy="656710"/>
        </a:xfrm>
        <a:custGeom>
          <a:avLst/>
          <a:gdLst/>
          <a:ahLst/>
          <a:cxnLst/>
          <a:rect l="0" t="0" r="0" b="0"/>
          <a:pathLst>
            <a:path>
              <a:moveTo>
                <a:pt x="80771" y="0"/>
              </a:moveTo>
              <a:lnTo>
                <a:pt x="80771" y="656710"/>
              </a:lnTo>
              <a:lnTo>
                <a:pt x="45720" y="656710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7D5AD1-A161-8A48-9B2F-66740BB258A5}">
      <dsp:nvSpPr>
        <dsp:cNvPr id="0" name=""/>
        <dsp:cNvSpPr/>
      </dsp:nvSpPr>
      <dsp:spPr>
        <a:xfrm>
          <a:off x="4490775" y="1304608"/>
          <a:ext cx="951018" cy="2497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812"/>
              </a:lnTo>
              <a:lnTo>
                <a:pt x="951018" y="150812"/>
              </a:lnTo>
              <a:lnTo>
                <a:pt x="951018" y="249749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07A37E-0A19-F34A-8DDE-7BCF2E5E19EB}">
      <dsp:nvSpPr>
        <dsp:cNvPr id="0" name=""/>
        <dsp:cNvSpPr/>
      </dsp:nvSpPr>
      <dsp:spPr>
        <a:xfrm>
          <a:off x="3095318" y="1892421"/>
          <a:ext cx="91440" cy="844773"/>
        </a:xfrm>
        <a:custGeom>
          <a:avLst/>
          <a:gdLst/>
          <a:ahLst/>
          <a:cxnLst/>
          <a:rect l="0" t="0" r="0" b="0"/>
          <a:pathLst>
            <a:path>
              <a:moveTo>
                <a:pt x="56304" y="0"/>
              </a:moveTo>
              <a:lnTo>
                <a:pt x="45720" y="844773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2817CB-F284-3045-B9A6-341D8E566151}">
      <dsp:nvSpPr>
        <dsp:cNvPr id="0" name=""/>
        <dsp:cNvSpPr/>
      </dsp:nvSpPr>
      <dsp:spPr>
        <a:xfrm>
          <a:off x="3391299" y="1304608"/>
          <a:ext cx="1099476" cy="249759"/>
        </a:xfrm>
        <a:custGeom>
          <a:avLst/>
          <a:gdLst/>
          <a:ahLst/>
          <a:cxnLst/>
          <a:rect l="0" t="0" r="0" b="0"/>
          <a:pathLst>
            <a:path>
              <a:moveTo>
                <a:pt x="1099476" y="0"/>
              </a:moveTo>
              <a:lnTo>
                <a:pt x="1099476" y="150822"/>
              </a:lnTo>
              <a:lnTo>
                <a:pt x="0" y="150822"/>
              </a:lnTo>
              <a:lnTo>
                <a:pt x="0" y="249759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62AAD6-1EC1-8245-A686-5592D2401BEE}">
      <dsp:nvSpPr>
        <dsp:cNvPr id="0" name=""/>
        <dsp:cNvSpPr/>
      </dsp:nvSpPr>
      <dsp:spPr>
        <a:xfrm>
          <a:off x="3369293" y="473410"/>
          <a:ext cx="1121482" cy="616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7219"/>
              </a:lnTo>
              <a:lnTo>
                <a:pt x="1121482" y="517219"/>
              </a:lnTo>
              <a:lnTo>
                <a:pt x="1121482" y="61615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80D44-E172-6B42-B995-A395EA88ED22}">
      <dsp:nvSpPr>
        <dsp:cNvPr id="0" name=""/>
        <dsp:cNvSpPr/>
      </dsp:nvSpPr>
      <dsp:spPr>
        <a:xfrm>
          <a:off x="883692" y="1296938"/>
          <a:ext cx="91440" cy="889262"/>
        </a:xfrm>
        <a:custGeom>
          <a:avLst/>
          <a:gdLst/>
          <a:ahLst/>
          <a:cxnLst/>
          <a:rect l="0" t="0" r="0" b="0"/>
          <a:pathLst>
            <a:path>
              <a:moveTo>
                <a:pt x="48903" y="0"/>
              </a:moveTo>
              <a:lnTo>
                <a:pt x="45720" y="889262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719ED7-BFBD-E64B-A505-E9DA785F1093}">
      <dsp:nvSpPr>
        <dsp:cNvPr id="0" name=""/>
        <dsp:cNvSpPr/>
      </dsp:nvSpPr>
      <dsp:spPr>
        <a:xfrm>
          <a:off x="1221458" y="473410"/>
          <a:ext cx="2147835" cy="608071"/>
        </a:xfrm>
        <a:custGeom>
          <a:avLst/>
          <a:gdLst/>
          <a:ahLst/>
          <a:cxnLst/>
          <a:rect l="0" t="0" r="0" b="0"/>
          <a:pathLst>
            <a:path>
              <a:moveTo>
                <a:pt x="2147835" y="0"/>
              </a:moveTo>
              <a:lnTo>
                <a:pt x="2147835" y="509134"/>
              </a:lnTo>
              <a:lnTo>
                <a:pt x="0" y="509134"/>
              </a:lnTo>
              <a:lnTo>
                <a:pt x="0" y="60807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38FD5E-2F59-4340-98F2-F6B39D9E9F66}">
      <dsp:nvSpPr>
        <dsp:cNvPr id="0" name=""/>
        <dsp:cNvSpPr/>
      </dsp:nvSpPr>
      <dsp:spPr>
        <a:xfrm>
          <a:off x="2898165" y="2281"/>
          <a:ext cx="942257" cy="4711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/>
            <a:t>Post BMS GI complications</a:t>
          </a:r>
        </a:p>
      </dsp:txBody>
      <dsp:txXfrm>
        <a:off x="2898165" y="2281"/>
        <a:ext cx="942257" cy="471128"/>
      </dsp:txXfrm>
    </dsp:sp>
    <dsp:sp modelId="{DA627366-A973-3147-8F8E-B6EA34BE57B3}">
      <dsp:nvSpPr>
        <dsp:cNvPr id="0" name=""/>
        <dsp:cNvSpPr/>
      </dsp:nvSpPr>
      <dsp:spPr>
        <a:xfrm>
          <a:off x="860380" y="1081481"/>
          <a:ext cx="722155" cy="2154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/>
            <a:t>Fistula</a:t>
          </a:r>
        </a:p>
      </dsp:txBody>
      <dsp:txXfrm>
        <a:off x="860380" y="1081481"/>
        <a:ext cx="722155" cy="215456"/>
      </dsp:txXfrm>
    </dsp:sp>
    <dsp:sp modelId="{35B1DE94-1157-3A45-BB0C-EBAEDC6A5019}">
      <dsp:nvSpPr>
        <dsp:cNvPr id="0" name=""/>
        <dsp:cNvSpPr/>
      </dsp:nvSpPr>
      <dsp:spPr>
        <a:xfrm>
          <a:off x="929412" y="1859800"/>
          <a:ext cx="1170556" cy="65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/>
            <a:t>-Pure Suture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/>
            <a:t>-</a:t>
          </a:r>
          <a:r>
            <a:rPr lang="it-IT" sz="800" kern="1200" dirty="0" err="1"/>
            <a:t>Anchoring</a:t>
          </a:r>
          <a:r>
            <a:rPr lang="it-IT" sz="800" kern="1200" dirty="0"/>
            <a:t> FC SEMS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/>
            <a:t>-BMS </a:t>
          </a:r>
          <a:r>
            <a:rPr lang="it-IT" sz="800" kern="1200" dirty="0" err="1"/>
            <a:t>designed</a:t>
          </a:r>
          <a:r>
            <a:rPr lang="it-IT" sz="800" kern="1200" dirty="0"/>
            <a:t> FC SEMS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 dirty="0"/>
        </a:p>
      </dsp:txBody>
      <dsp:txXfrm>
        <a:off x="929412" y="1859800"/>
        <a:ext cx="1170556" cy="652800"/>
      </dsp:txXfrm>
    </dsp:sp>
    <dsp:sp modelId="{433A8663-5CF0-544E-A063-F9907545A35C}">
      <dsp:nvSpPr>
        <dsp:cNvPr id="0" name=""/>
        <dsp:cNvSpPr/>
      </dsp:nvSpPr>
      <dsp:spPr>
        <a:xfrm rot="10800000" flipV="1">
          <a:off x="4137763" y="1089566"/>
          <a:ext cx="706023" cy="2150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/>
            <a:t>Leak</a:t>
          </a:r>
        </a:p>
      </dsp:txBody>
      <dsp:txXfrm rot="-10800000">
        <a:off x="4137763" y="1089566"/>
        <a:ext cx="706023" cy="215041"/>
      </dsp:txXfrm>
    </dsp:sp>
    <dsp:sp modelId="{3DB9C3F5-68C5-264F-B5B0-2CDCF0DC3EAF}">
      <dsp:nvSpPr>
        <dsp:cNvPr id="0" name=""/>
        <dsp:cNvSpPr/>
      </dsp:nvSpPr>
      <dsp:spPr>
        <a:xfrm>
          <a:off x="3091704" y="1554367"/>
          <a:ext cx="599190" cy="3380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/>
            <a:t>Drainage in place</a:t>
          </a:r>
        </a:p>
      </dsp:txBody>
      <dsp:txXfrm>
        <a:off x="3091704" y="1554367"/>
        <a:ext cx="599190" cy="338053"/>
      </dsp:txXfrm>
    </dsp:sp>
    <dsp:sp modelId="{4BBE8C27-81CA-9744-B83E-7897B397C21F}">
      <dsp:nvSpPr>
        <dsp:cNvPr id="0" name=""/>
        <dsp:cNvSpPr/>
      </dsp:nvSpPr>
      <dsp:spPr>
        <a:xfrm>
          <a:off x="3141038" y="2326288"/>
          <a:ext cx="920811" cy="8218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/>
            <a:t> -Pure suture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/>
            <a:t>-Anchoring FC SEMS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/>
            <a:t>-BMS designed FC SEMS</a:t>
          </a:r>
        </a:p>
      </dsp:txBody>
      <dsp:txXfrm>
        <a:off x="3141038" y="2326288"/>
        <a:ext cx="920811" cy="821813"/>
      </dsp:txXfrm>
    </dsp:sp>
    <dsp:sp modelId="{EE0D0DE0-EFD3-6140-8407-4187D6362A1C}">
      <dsp:nvSpPr>
        <dsp:cNvPr id="0" name=""/>
        <dsp:cNvSpPr/>
      </dsp:nvSpPr>
      <dsp:spPr>
        <a:xfrm>
          <a:off x="4970665" y="1554358"/>
          <a:ext cx="942257" cy="4711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/>
            <a:t>No Drainage in place</a:t>
          </a:r>
        </a:p>
      </dsp:txBody>
      <dsp:txXfrm>
        <a:off x="4970665" y="1554358"/>
        <a:ext cx="942257" cy="471128"/>
      </dsp:txXfrm>
    </dsp:sp>
    <dsp:sp modelId="{86F44CFD-C234-A14D-9930-D4231E51C981}">
      <dsp:nvSpPr>
        <dsp:cNvPr id="0" name=""/>
        <dsp:cNvSpPr/>
      </dsp:nvSpPr>
      <dsp:spPr>
        <a:xfrm>
          <a:off x="4276580" y="2412858"/>
          <a:ext cx="753259" cy="5386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/>
            <a:t>To Drain: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/>
            <a:t>Radiological Drainage</a:t>
          </a:r>
        </a:p>
      </dsp:txBody>
      <dsp:txXfrm>
        <a:off x="4276580" y="2412858"/>
        <a:ext cx="753259" cy="538678"/>
      </dsp:txXfrm>
    </dsp:sp>
    <dsp:sp modelId="{0BF24948-FECD-7843-ABEB-890098A87216}">
      <dsp:nvSpPr>
        <dsp:cNvPr id="0" name=""/>
        <dsp:cNvSpPr/>
      </dsp:nvSpPr>
      <dsp:spPr>
        <a:xfrm>
          <a:off x="6069478" y="1876515"/>
          <a:ext cx="1281921" cy="7599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/>
            <a:t>To Drain (ET):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/>
            <a:t>-EID (Double pig tail stent)</a:t>
          </a:r>
        </a:p>
      </dsp:txBody>
      <dsp:txXfrm>
        <a:off x="6069478" y="1876515"/>
        <a:ext cx="1281921" cy="759972"/>
      </dsp:txXfrm>
    </dsp:sp>
    <dsp:sp modelId="{808AE1BF-EA8B-AB42-A6FB-41D4EC01E2F6}">
      <dsp:nvSpPr>
        <dsp:cNvPr id="0" name=""/>
        <dsp:cNvSpPr/>
      </dsp:nvSpPr>
      <dsp:spPr>
        <a:xfrm>
          <a:off x="4224693" y="347604"/>
          <a:ext cx="1942839" cy="5171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/>
            <a:t>Supportive therapy (*)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 err="1"/>
            <a:t>Antibiotics</a:t>
          </a:r>
          <a:endParaRPr lang="it-IT" sz="800" kern="1200" dirty="0"/>
        </a:p>
      </dsp:txBody>
      <dsp:txXfrm>
        <a:off x="4224693" y="347604"/>
        <a:ext cx="1942839" cy="5171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05/05/24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05/05/24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effectLst/>
                <a:latin typeface="Arial" panose="020B0604020202020204" pitchFamily="34" charset="0"/>
              </a:rPr>
              <a:t>Clinical success </a:t>
            </a:r>
            <a:r>
              <a:rPr lang="it-IT" dirty="0" err="1">
                <a:effectLst/>
                <a:latin typeface="Arial" panose="020B0604020202020204" pitchFamily="34" charset="0"/>
              </a:rPr>
              <a:t>was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defined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as</a:t>
            </a:r>
            <a:r>
              <a:rPr lang="it-IT" dirty="0">
                <a:effectLst/>
                <a:latin typeface="Arial" panose="020B0604020202020204" pitchFamily="34" charset="0"/>
              </a:rPr>
              <a:t> short-</a:t>
            </a:r>
            <a:r>
              <a:rPr lang="it-IT" dirty="0" err="1">
                <a:effectLst/>
                <a:latin typeface="Arial" panose="020B0604020202020204" pitchFamily="34" charset="0"/>
              </a:rPr>
              <a:t>term</a:t>
            </a:r>
            <a:r>
              <a:rPr lang="it-IT" dirty="0">
                <a:effectLst/>
                <a:latin typeface="Arial" panose="020B0604020202020204" pitchFamily="34" charset="0"/>
              </a:rPr>
              <a:t> (1-month follow-up with clinical and </a:t>
            </a:r>
            <a:r>
              <a:rPr lang="it-IT" dirty="0" err="1">
                <a:effectLst/>
                <a:latin typeface="Arial" panose="020B0604020202020204" pitchFamily="34" charset="0"/>
              </a:rPr>
              <a:t>biochemical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examinations</a:t>
            </a:r>
            <a:r>
              <a:rPr lang="it-IT" dirty="0">
                <a:effectLst/>
                <a:latin typeface="Arial" panose="020B0604020202020204" pitchFamily="34" charset="0"/>
              </a:rPr>
              <a:t>, </a:t>
            </a:r>
            <a:r>
              <a:rPr lang="it-IT" dirty="0" err="1">
                <a:effectLst/>
                <a:latin typeface="Arial" panose="020B0604020202020204" pitchFamily="34" charset="0"/>
              </a:rPr>
              <a:t>gastroscopy</a:t>
            </a:r>
            <a:r>
              <a:rPr lang="it-IT" dirty="0">
                <a:effectLst/>
                <a:latin typeface="Arial" panose="020B0604020202020204" pitchFamily="34" charset="0"/>
              </a:rPr>
              <a:t> or </a:t>
            </a:r>
            <a:r>
              <a:rPr lang="it-IT" dirty="0" err="1">
                <a:effectLst/>
                <a:latin typeface="Arial" panose="020B0604020202020204" pitchFamily="34" charset="0"/>
              </a:rPr>
              <a:t>colonoscopy</a:t>
            </a:r>
            <a:r>
              <a:rPr lang="it-IT" dirty="0">
                <a:effectLst/>
                <a:latin typeface="Arial" panose="020B0604020202020204" pitchFamily="34" charset="0"/>
              </a:rPr>
              <a:t>, or </a:t>
            </a:r>
            <a:r>
              <a:rPr lang="it-IT" dirty="0" err="1">
                <a:effectLst/>
                <a:latin typeface="Arial" panose="020B0604020202020204" pitchFamily="34" charset="0"/>
              </a:rPr>
              <a:t>radiological</a:t>
            </a:r>
            <a:r>
              <a:rPr lang="it-IT" dirty="0">
                <a:effectLst/>
                <a:latin typeface="Arial" panose="020B0604020202020204" pitchFamily="34" charset="0"/>
              </a:rPr>
              <a:t> imaging </a:t>
            </a:r>
            <a:r>
              <a:rPr lang="it-IT" dirty="0" err="1">
                <a:effectLst/>
                <a:latin typeface="Arial" panose="020B0604020202020204" pitchFamily="34" charset="0"/>
              </a:rPr>
              <a:t>such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as</a:t>
            </a:r>
            <a:r>
              <a:rPr lang="it-IT" dirty="0">
                <a:effectLst/>
                <a:latin typeface="Arial" panose="020B0604020202020204" pitchFamily="34" charset="0"/>
              </a:rPr>
              <a:t> CT or </a:t>
            </a:r>
            <a:r>
              <a:rPr lang="it-IT" dirty="0" err="1">
                <a:effectLst/>
                <a:latin typeface="Arial" panose="020B0604020202020204" pitchFamily="34" charset="0"/>
              </a:rPr>
              <a:t>oral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contrast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dye</a:t>
            </a:r>
            <a:r>
              <a:rPr lang="it-IT" dirty="0">
                <a:effectLst/>
                <a:latin typeface="Arial" panose="020B0604020202020204" pitchFamily="34" charset="0"/>
              </a:rPr>
              <a:t>) and long-</a:t>
            </a:r>
            <a:r>
              <a:rPr lang="it-IT" dirty="0" err="1">
                <a:effectLst/>
                <a:latin typeface="Arial" panose="020B0604020202020204" pitchFamily="34" charset="0"/>
              </a:rPr>
              <a:t>term</a:t>
            </a:r>
            <a:r>
              <a:rPr lang="it-IT" dirty="0">
                <a:effectLst/>
                <a:latin typeface="Arial" panose="020B0604020202020204" pitchFamily="34" charset="0"/>
              </a:rPr>
              <a:t> (complete </a:t>
            </a:r>
            <a:r>
              <a:rPr lang="it-IT" dirty="0" err="1">
                <a:effectLst/>
                <a:latin typeface="Arial" panose="020B0604020202020204" pitchFamily="34" charset="0"/>
              </a:rPr>
              <a:t>resolution</a:t>
            </a:r>
            <a:r>
              <a:rPr lang="it-IT" dirty="0">
                <a:effectLst/>
                <a:latin typeface="Arial" panose="020B0604020202020204" pitchFamily="34" charset="0"/>
              </a:rPr>
              <a:t> of the </a:t>
            </a:r>
            <a:r>
              <a:rPr lang="it-IT" dirty="0" err="1">
                <a:effectLst/>
                <a:latin typeface="Arial" panose="020B0604020202020204" pitchFamily="34" charset="0"/>
              </a:rPr>
              <a:t>wall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defect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as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evidenced</a:t>
            </a:r>
            <a:r>
              <a:rPr lang="it-IT" dirty="0">
                <a:effectLst/>
                <a:latin typeface="Arial" panose="020B0604020202020204" pitchFamily="34" charset="0"/>
              </a:rPr>
              <a:t> by clinical </a:t>
            </a:r>
            <a:r>
              <a:rPr lang="it-IT" dirty="0" err="1">
                <a:effectLst/>
                <a:latin typeface="Arial" panose="020B0604020202020204" pitchFamily="34" charset="0"/>
              </a:rPr>
              <a:t>evaluation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at</a:t>
            </a:r>
            <a:r>
              <a:rPr lang="it-IT" dirty="0">
                <a:effectLst/>
                <a:latin typeface="Arial" panose="020B0604020202020204" pitchFamily="34" charset="0"/>
              </a:rPr>
              <a:t> 6 </a:t>
            </a:r>
            <a:r>
              <a:rPr lang="it-IT" dirty="0" err="1">
                <a:effectLst/>
                <a:latin typeface="Arial" panose="020B0604020202020204" pitchFamily="34" charset="0"/>
              </a:rPr>
              <a:t>months</a:t>
            </a:r>
            <a:r>
              <a:rPr lang="it-IT" dirty="0">
                <a:effectLst/>
                <a:latin typeface="Arial" panose="020B0604020202020204" pitchFamily="34" charset="0"/>
              </a:rPr>
              <a:t> follow-up). Long-</a:t>
            </a:r>
            <a:r>
              <a:rPr lang="it-IT" dirty="0" err="1">
                <a:effectLst/>
                <a:latin typeface="Arial" panose="020B0604020202020204" pitchFamily="34" charset="0"/>
              </a:rPr>
              <a:t>term</a:t>
            </a:r>
            <a:r>
              <a:rPr lang="it-IT" dirty="0">
                <a:effectLst/>
                <a:latin typeface="Arial" panose="020B0604020202020204" pitchFamily="34" charset="0"/>
              </a:rPr>
              <a:t> clinical success following first endoscopic </a:t>
            </a:r>
            <a:r>
              <a:rPr lang="it-IT" dirty="0" err="1">
                <a:effectLst/>
                <a:latin typeface="Arial" panose="020B0604020202020204" pitchFamily="34" charset="0"/>
              </a:rPr>
              <a:t>intervention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was</a:t>
            </a:r>
            <a:r>
              <a:rPr lang="it-IT" dirty="0">
                <a:effectLst/>
                <a:latin typeface="Arial" panose="020B0604020202020204" pitchFamily="34" charset="0"/>
              </a:rPr>
              <a:t> 71% (12/17 </a:t>
            </a:r>
            <a:r>
              <a:rPr lang="it-IT" dirty="0" err="1">
                <a:effectLst/>
                <a:latin typeface="Arial" panose="020B0604020202020204" pitchFamily="34" charset="0"/>
              </a:rPr>
              <a:t>patients</a:t>
            </a:r>
            <a:r>
              <a:rPr lang="it-IT" dirty="0">
                <a:effectLst/>
                <a:latin typeface="Arial" panose="020B0604020202020204" pitchFamily="34" charset="0"/>
              </a:rPr>
              <a:t>). The </a:t>
            </a:r>
            <a:r>
              <a:rPr lang="it-IT" dirty="0" err="1">
                <a:effectLst/>
                <a:latin typeface="Arial" panose="020B0604020202020204" pitchFamily="34" charset="0"/>
              </a:rPr>
              <a:t>complication</a:t>
            </a:r>
            <a:r>
              <a:rPr lang="it-IT" dirty="0">
                <a:effectLst/>
                <a:latin typeface="Arial" panose="020B0604020202020204" pitchFamily="34" charset="0"/>
              </a:rPr>
              <a:t> rate </a:t>
            </a:r>
            <a:r>
              <a:rPr lang="it-IT" dirty="0" err="1">
                <a:effectLst/>
                <a:latin typeface="Arial" panose="020B0604020202020204" pitchFamily="34" charset="0"/>
              </a:rPr>
              <a:t>was</a:t>
            </a:r>
            <a:r>
              <a:rPr lang="it-IT" dirty="0">
                <a:effectLst/>
                <a:latin typeface="Arial" panose="020B0604020202020204" pitchFamily="34" charset="0"/>
              </a:rPr>
              <a:t> 30%: 4/5 </a:t>
            </a:r>
            <a:r>
              <a:rPr lang="it-IT" dirty="0" err="1">
                <a:effectLst/>
                <a:latin typeface="Arial" panose="020B0604020202020204" pitchFamily="34" charset="0"/>
              </a:rPr>
              <a:t>represented</a:t>
            </a:r>
            <a:r>
              <a:rPr lang="it-IT" dirty="0">
                <a:effectLst/>
                <a:latin typeface="Arial" panose="020B0604020202020204" pitchFamily="34" charset="0"/>
              </a:rPr>
              <a:t> by </a:t>
            </a:r>
            <a:r>
              <a:rPr lang="it-IT" dirty="0" err="1">
                <a:effectLst/>
                <a:latin typeface="Arial" panose="020B0604020202020204" pitchFamily="34" charset="0"/>
              </a:rPr>
              <a:t>stenosis</a:t>
            </a:r>
            <a:r>
              <a:rPr lang="it-IT" dirty="0">
                <a:effectLst/>
                <a:latin typeface="Arial" panose="020B0604020202020204" pitchFamily="34" charset="0"/>
              </a:rPr>
              <a:t> of the </a:t>
            </a:r>
            <a:r>
              <a:rPr lang="it-IT" dirty="0" err="1">
                <a:effectLst/>
                <a:latin typeface="Arial" panose="020B0604020202020204" pitchFamily="34" charset="0"/>
              </a:rPr>
              <a:t>distal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esophagus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completely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resolved</a:t>
            </a:r>
            <a:r>
              <a:rPr lang="it-IT" dirty="0">
                <a:effectLst/>
                <a:latin typeface="Arial" panose="020B0604020202020204" pitchFamily="34" charset="0"/>
              </a:rPr>
              <a:t> with the placement of </a:t>
            </a:r>
            <a:r>
              <a:rPr lang="it-IT" dirty="0" err="1">
                <a:effectLst/>
                <a:latin typeface="Arial" panose="020B0604020202020204" pitchFamily="34" charset="0"/>
              </a:rPr>
              <a:t>endoluminal</a:t>
            </a:r>
            <a:r>
              <a:rPr lang="it-IT" dirty="0">
                <a:effectLst/>
                <a:latin typeface="Arial" panose="020B0604020202020204" pitchFamily="34" charset="0"/>
              </a:rPr>
              <a:t> LAMS and 1/5 </a:t>
            </a:r>
            <a:r>
              <a:rPr lang="it-IT" dirty="0" err="1">
                <a:effectLst/>
                <a:latin typeface="Arial" panose="020B0604020202020204" pitchFamily="34" charset="0"/>
              </a:rPr>
              <a:t>represented</a:t>
            </a:r>
            <a:r>
              <a:rPr lang="it-IT" dirty="0">
                <a:effectLst/>
                <a:latin typeface="Arial" panose="020B0604020202020204" pitchFamily="34" charset="0"/>
              </a:rPr>
              <a:t> by a malpositioning of the double </a:t>
            </a:r>
            <a:r>
              <a:rPr lang="it-IT" dirty="0" err="1">
                <a:effectLst/>
                <a:latin typeface="Arial" panose="020B0604020202020204" pitchFamily="34" charset="0"/>
              </a:rPr>
              <a:t>pig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tail</a:t>
            </a:r>
            <a:r>
              <a:rPr lang="it-IT" dirty="0">
                <a:effectLst/>
                <a:latin typeface="Arial" panose="020B0604020202020204" pitchFamily="34" charset="0"/>
              </a:rPr>
              <a:t>, </a:t>
            </a:r>
            <a:r>
              <a:rPr lang="it-IT" dirty="0" err="1">
                <a:effectLst/>
                <a:latin typeface="Arial" panose="020B0604020202020204" pitchFamily="34" charset="0"/>
              </a:rPr>
              <a:t>effectively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resolved</a:t>
            </a:r>
            <a:r>
              <a:rPr lang="it-IT" dirty="0">
                <a:effectLst/>
                <a:latin typeface="Arial" panose="020B0604020202020204" pitchFamily="34" charset="0"/>
              </a:rPr>
              <a:t> with the </a:t>
            </a:r>
            <a:r>
              <a:rPr lang="it-IT" dirty="0" err="1">
                <a:effectLst/>
                <a:latin typeface="Arial" panose="020B0604020202020204" pitchFamily="34" charset="0"/>
              </a:rPr>
              <a:t>simple</a:t>
            </a:r>
            <a:r>
              <a:rPr lang="it-IT" dirty="0">
                <a:effectLst/>
                <a:latin typeface="Arial" panose="020B0604020202020204" pitchFamily="34" charset="0"/>
              </a:rPr>
              <a:t> endoscopic </a:t>
            </a:r>
            <a:r>
              <a:rPr lang="it-IT" dirty="0" err="1">
                <a:effectLst/>
                <a:latin typeface="Arial" panose="020B0604020202020204" pitchFamily="34" charset="0"/>
              </a:rPr>
              <a:t>removal</a:t>
            </a:r>
            <a:r>
              <a:rPr lang="it-IT" dirty="0">
                <a:effectLst/>
                <a:latin typeface="Arial" panose="020B0604020202020204" pitchFamily="34" charset="0"/>
              </a:rPr>
              <a:t> of the </a:t>
            </a:r>
            <a:r>
              <a:rPr lang="it-IT" dirty="0" err="1">
                <a:effectLst/>
                <a:latin typeface="Arial" panose="020B0604020202020204" pitchFamily="34" charset="0"/>
              </a:rPr>
              <a:t>latter</a:t>
            </a:r>
            <a:r>
              <a:rPr lang="it-IT" dirty="0">
                <a:effectLst/>
                <a:latin typeface="Arial" panose="020B0604020202020204" pitchFamily="34" charset="0"/>
              </a:rPr>
              <a:t> (</a:t>
            </a:r>
            <a:r>
              <a:rPr lang="it-IT" dirty="0" err="1">
                <a:effectLst/>
                <a:latin typeface="Arial" panose="020B0604020202020204" pitchFamily="34" charset="0"/>
              </a:rPr>
              <a:t>Table</a:t>
            </a:r>
            <a:r>
              <a:rPr lang="it-IT" dirty="0">
                <a:effectLst/>
                <a:latin typeface="Arial" panose="020B0604020202020204" pitchFamily="34" charset="0"/>
              </a:rPr>
              <a:t> 2). 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3AC8F-1108-D94F-8F17-F7814D9219B2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2314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effectLst/>
                <a:latin typeface="Arial" panose="020B0604020202020204" pitchFamily="34" charset="0"/>
              </a:rPr>
              <a:t>Clinical success </a:t>
            </a:r>
            <a:r>
              <a:rPr lang="it-IT" dirty="0" err="1">
                <a:effectLst/>
                <a:latin typeface="Arial" panose="020B0604020202020204" pitchFamily="34" charset="0"/>
              </a:rPr>
              <a:t>was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defined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as</a:t>
            </a:r>
            <a:r>
              <a:rPr lang="it-IT" dirty="0">
                <a:effectLst/>
                <a:latin typeface="Arial" panose="020B0604020202020204" pitchFamily="34" charset="0"/>
              </a:rPr>
              <a:t> short-</a:t>
            </a:r>
            <a:r>
              <a:rPr lang="it-IT" dirty="0" err="1">
                <a:effectLst/>
                <a:latin typeface="Arial" panose="020B0604020202020204" pitchFamily="34" charset="0"/>
              </a:rPr>
              <a:t>term</a:t>
            </a:r>
            <a:r>
              <a:rPr lang="it-IT" dirty="0">
                <a:effectLst/>
                <a:latin typeface="Arial" panose="020B0604020202020204" pitchFamily="34" charset="0"/>
              </a:rPr>
              <a:t> (1-month follow-up with clinical and </a:t>
            </a:r>
            <a:r>
              <a:rPr lang="it-IT" dirty="0" err="1">
                <a:effectLst/>
                <a:latin typeface="Arial" panose="020B0604020202020204" pitchFamily="34" charset="0"/>
              </a:rPr>
              <a:t>biochemical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examinations</a:t>
            </a:r>
            <a:r>
              <a:rPr lang="it-IT" dirty="0">
                <a:effectLst/>
                <a:latin typeface="Arial" panose="020B0604020202020204" pitchFamily="34" charset="0"/>
              </a:rPr>
              <a:t>, </a:t>
            </a:r>
            <a:r>
              <a:rPr lang="it-IT" dirty="0" err="1">
                <a:effectLst/>
                <a:latin typeface="Arial" panose="020B0604020202020204" pitchFamily="34" charset="0"/>
              </a:rPr>
              <a:t>gastroscopy</a:t>
            </a:r>
            <a:r>
              <a:rPr lang="it-IT" dirty="0">
                <a:effectLst/>
                <a:latin typeface="Arial" panose="020B0604020202020204" pitchFamily="34" charset="0"/>
              </a:rPr>
              <a:t> or </a:t>
            </a:r>
            <a:r>
              <a:rPr lang="it-IT" dirty="0" err="1">
                <a:effectLst/>
                <a:latin typeface="Arial" panose="020B0604020202020204" pitchFamily="34" charset="0"/>
              </a:rPr>
              <a:t>colonoscopy</a:t>
            </a:r>
            <a:r>
              <a:rPr lang="it-IT" dirty="0">
                <a:effectLst/>
                <a:latin typeface="Arial" panose="020B0604020202020204" pitchFamily="34" charset="0"/>
              </a:rPr>
              <a:t>, or </a:t>
            </a:r>
            <a:r>
              <a:rPr lang="it-IT" dirty="0" err="1">
                <a:effectLst/>
                <a:latin typeface="Arial" panose="020B0604020202020204" pitchFamily="34" charset="0"/>
              </a:rPr>
              <a:t>radiological</a:t>
            </a:r>
            <a:r>
              <a:rPr lang="it-IT" dirty="0">
                <a:effectLst/>
                <a:latin typeface="Arial" panose="020B0604020202020204" pitchFamily="34" charset="0"/>
              </a:rPr>
              <a:t> imaging </a:t>
            </a:r>
            <a:r>
              <a:rPr lang="it-IT" dirty="0" err="1">
                <a:effectLst/>
                <a:latin typeface="Arial" panose="020B0604020202020204" pitchFamily="34" charset="0"/>
              </a:rPr>
              <a:t>such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as</a:t>
            </a:r>
            <a:r>
              <a:rPr lang="it-IT" dirty="0">
                <a:effectLst/>
                <a:latin typeface="Arial" panose="020B0604020202020204" pitchFamily="34" charset="0"/>
              </a:rPr>
              <a:t> CT or </a:t>
            </a:r>
            <a:r>
              <a:rPr lang="it-IT" dirty="0" err="1">
                <a:effectLst/>
                <a:latin typeface="Arial" panose="020B0604020202020204" pitchFamily="34" charset="0"/>
              </a:rPr>
              <a:t>oral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contrast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dye</a:t>
            </a:r>
            <a:r>
              <a:rPr lang="it-IT" dirty="0">
                <a:effectLst/>
                <a:latin typeface="Arial" panose="020B0604020202020204" pitchFamily="34" charset="0"/>
              </a:rPr>
              <a:t>) and long-</a:t>
            </a:r>
            <a:r>
              <a:rPr lang="it-IT" dirty="0" err="1">
                <a:effectLst/>
                <a:latin typeface="Arial" panose="020B0604020202020204" pitchFamily="34" charset="0"/>
              </a:rPr>
              <a:t>term</a:t>
            </a:r>
            <a:r>
              <a:rPr lang="it-IT" dirty="0">
                <a:effectLst/>
                <a:latin typeface="Arial" panose="020B0604020202020204" pitchFamily="34" charset="0"/>
              </a:rPr>
              <a:t> (complete </a:t>
            </a:r>
            <a:r>
              <a:rPr lang="it-IT" dirty="0" err="1">
                <a:effectLst/>
                <a:latin typeface="Arial" panose="020B0604020202020204" pitchFamily="34" charset="0"/>
              </a:rPr>
              <a:t>resolution</a:t>
            </a:r>
            <a:r>
              <a:rPr lang="it-IT" dirty="0">
                <a:effectLst/>
                <a:latin typeface="Arial" panose="020B0604020202020204" pitchFamily="34" charset="0"/>
              </a:rPr>
              <a:t> of the </a:t>
            </a:r>
            <a:r>
              <a:rPr lang="it-IT" dirty="0" err="1">
                <a:effectLst/>
                <a:latin typeface="Arial" panose="020B0604020202020204" pitchFamily="34" charset="0"/>
              </a:rPr>
              <a:t>wall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defect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as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evidenced</a:t>
            </a:r>
            <a:r>
              <a:rPr lang="it-IT" dirty="0">
                <a:effectLst/>
                <a:latin typeface="Arial" panose="020B0604020202020204" pitchFamily="34" charset="0"/>
              </a:rPr>
              <a:t> by clinical </a:t>
            </a:r>
            <a:r>
              <a:rPr lang="it-IT" dirty="0" err="1">
                <a:effectLst/>
                <a:latin typeface="Arial" panose="020B0604020202020204" pitchFamily="34" charset="0"/>
              </a:rPr>
              <a:t>evaluation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at</a:t>
            </a:r>
            <a:r>
              <a:rPr lang="it-IT" dirty="0">
                <a:effectLst/>
                <a:latin typeface="Arial" panose="020B0604020202020204" pitchFamily="34" charset="0"/>
              </a:rPr>
              <a:t> 6 </a:t>
            </a:r>
            <a:r>
              <a:rPr lang="it-IT" dirty="0" err="1">
                <a:effectLst/>
                <a:latin typeface="Arial" panose="020B0604020202020204" pitchFamily="34" charset="0"/>
              </a:rPr>
              <a:t>months</a:t>
            </a:r>
            <a:r>
              <a:rPr lang="it-IT" dirty="0">
                <a:effectLst/>
                <a:latin typeface="Arial" panose="020B0604020202020204" pitchFamily="34" charset="0"/>
              </a:rPr>
              <a:t> follow-up). Long-</a:t>
            </a:r>
            <a:r>
              <a:rPr lang="it-IT" dirty="0" err="1">
                <a:effectLst/>
                <a:latin typeface="Arial" panose="020B0604020202020204" pitchFamily="34" charset="0"/>
              </a:rPr>
              <a:t>term</a:t>
            </a:r>
            <a:r>
              <a:rPr lang="it-IT" dirty="0">
                <a:effectLst/>
                <a:latin typeface="Arial" panose="020B0604020202020204" pitchFamily="34" charset="0"/>
              </a:rPr>
              <a:t> clinical success following first endoscopic </a:t>
            </a:r>
            <a:r>
              <a:rPr lang="it-IT" dirty="0" err="1">
                <a:effectLst/>
                <a:latin typeface="Arial" panose="020B0604020202020204" pitchFamily="34" charset="0"/>
              </a:rPr>
              <a:t>intervention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was</a:t>
            </a:r>
            <a:r>
              <a:rPr lang="it-IT" dirty="0">
                <a:effectLst/>
                <a:latin typeface="Arial" panose="020B0604020202020204" pitchFamily="34" charset="0"/>
              </a:rPr>
              <a:t> 71% (12/17 </a:t>
            </a:r>
            <a:r>
              <a:rPr lang="it-IT" dirty="0" err="1">
                <a:effectLst/>
                <a:latin typeface="Arial" panose="020B0604020202020204" pitchFamily="34" charset="0"/>
              </a:rPr>
              <a:t>patients</a:t>
            </a:r>
            <a:r>
              <a:rPr lang="it-IT" dirty="0">
                <a:effectLst/>
                <a:latin typeface="Arial" panose="020B0604020202020204" pitchFamily="34" charset="0"/>
              </a:rPr>
              <a:t>). The </a:t>
            </a:r>
            <a:r>
              <a:rPr lang="it-IT" dirty="0" err="1">
                <a:effectLst/>
                <a:latin typeface="Arial" panose="020B0604020202020204" pitchFamily="34" charset="0"/>
              </a:rPr>
              <a:t>complication</a:t>
            </a:r>
            <a:r>
              <a:rPr lang="it-IT" dirty="0">
                <a:effectLst/>
                <a:latin typeface="Arial" panose="020B0604020202020204" pitchFamily="34" charset="0"/>
              </a:rPr>
              <a:t> rate </a:t>
            </a:r>
            <a:r>
              <a:rPr lang="it-IT" dirty="0" err="1">
                <a:effectLst/>
                <a:latin typeface="Arial" panose="020B0604020202020204" pitchFamily="34" charset="0"/>
              </a:rPr>
              <a:t>was</a:t>
            </a:r>
            <a:r>
              <a:rPr lang="it-IT" dirty="0">
                <a:effectLst/>
                <a:latin typeface="Arial" panose="020B0604020202020204" pitchFamily="34" charset="0"/>
              </a:rPr>
              <a:t> 30%: 4/5 </a:t>
            </a:r>
            <a:r>
              <a:rPr lang="it-IT" dirty="0" err="1">
                <a:effectLst/>
                <a:latin typeface="Arial" panose="020B0604020202020204" pitchFamily="34" charset="0"/>
              </a:rPr>
              <a:t>represented</a:t>
            </a:r>
            <a:r>
              <a:rPr lang="it-IT" dirty="0">
                <a:effectLst/>
                <a:latin typeface="Arial" panose="020B0604020202020204" pitchFamily="34" charset="0"/>
              </a:rPr>
              <a:t> by </a:t>
            </a:r>
            <a:r>
              <a:rPr lang="it-IT" dirty="0" err="1">
                <a:effectLst/>
                <a:latin typeface="Arial" panose="020B0604020202020204" pitchFamily="34" charset="0"/>
              </a:rPr>
              <a:t>stenosis</a:t>
            </a:r>
            <a:r>
              <a:rPr lang="it-IT" dirty="0">
                <a:effectLst/>
                <a:latin typeface="Arial" panose="020B0604020202020204" pitchFamily="34" charset="0"/>
              </a:rPr>
              <a:t> of the </a:t>
            </a:r>
            <a:r>
              <a:rPr lang="it-IT" dirty="0" err="1">
                <a:effectLst/>
                <a:latin typeface="Arial" panose="020B0604020202020204" pitchFamily="34" charset="0"/>
              </a:rPr>
              <a:t>distal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esophagus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completely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resolved</a:t>
            </a:r>
            <a:r>
              <a:rPr lang="it-IT" dirty="0">
                <a:effectLst/>
                <a:latin typeface="Arial" panose="020B0604020202020204" pitchFamily="34" charset="0"/>
              </a:rPr>
              <a:t> with the placement of </a:t>
            </a:r>
            <a:r>
              <a:rPr lang="it-IT" dirty="0" err="1">
                <a:effectLst/>
                <a:latin typeface="Arial" panose="020B0604020202020204" pitchFamily="34" charset="0"/>
              </a:rPr>
              <a:t>endoluminal</a:t>
            </a:r>
            <a:r>
              <a:rPr lang="it-IT" dirty="0">
                <a:effectLst/>
                <a:latin typeface="Arial" panose="020B0604020202020204" pitchFamily="34" charset="0"/>
              </a:rPr>
              <a:t> LAMS and 1/5 </a:t>
            </a:r>
            <a:r>
              <a:rPr lang="it-IT" dirty="0" err="1">
                <a:effectLst/>
                <a:latin typeface="Arial" panose="020B0604020202020204" pitchFamily="34" charset="0"/>
              </a:rPr>
              <a:t>represented</a:t>
            </a:r>
            <a:r>
              <a:rPr lang="it-IT" dirty="0">
                <a:effectLst/>
                <a:latin typeface="Arial" panose="020B0604020202020204" pitchFamily="34" charset="0"/>
              </a:rPr>
              <a:t> by a malpositioning of the double </a:t>
            </a:r>
            <a:r>
              <a:rPr lang="it-IT" dirty="0" err="1">
                <a:effectLst/>
                <a:latin typeface="Arial" panose="020B0604020202020204" pitchFamily="34" charset="0"/>
              </a:rPr>
              <a:t>pig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tail</a:t>
            </a:r>
            <a:r>
              <a:rPr lang="it-IT" dirty="0">
                <a:effectLst/>
                <a:latin typeface="Arial" panose="020B0604020202020204" pitchFamily="34" charset="0"/>
              </a:rPr>
              <a:t>, </a:t>
            </a:r>
            <a:r>
              <a:rPr lang="it-IT" dirty="0" err="1">
                <a:effectLst/>
                <a:latin typeface="Arial" panose="020B0604020202020204" pitchFamily="34" charset="0"/>
              </a:rPr>
              <a:t>effectively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resolved</a:t>
            </a:r>
            <a:r>
              <a:rPr lang="it-IT" dirty="0">
                <a:effectLst/>
                <a:latin typeface="Arial" panose="020B0604020202020204" pitchFamily="34" charset="0"/>
              </a:rPr>
              <a:t> with the </a:t>
            </a:r>
            <a:r>
              <a:rPr lang="it-IT" dirty="0" err="1">
                <a:effectLst/>
                <a:latin typeface="Arial" panose="020B0604020202020204" pitchFamily="34" charset="0"/>
              </a:rPr>
              <a:t>simple</a:t>
            </a:r>
            <a:r>
              <a:rPr lang="it-IT" dirty="0">
                <a:effectLst/>
                <a:latin typeface="Arial" panose="020B0604020202020204" pitchFamily="34" charset="0"/>
              </a:rPr>
              <a:t> endoscopic </a:t>
            </a:r>
            <a:r>
              <a:rPr lang="it-IT" dirty="0" err="1">
                <a:effectLst/>
                <a:latin typeface="Arial" panose="020B0604020202020204" pitchFamily="34" charset="0"/>
              </a:rPr>
              <a:t>removal</a:t>
            </a:r>
            <a:r>
              <a:rPr lang="it-IT" dirty="0">
                <a:effectLst/>
                <a:latin typeface="Arial" panose="020B0604020202020204" pitchFamily="34" charset="0"/>
              </a:rPr>
              <a:t> of the </a:t>
            </a:r>
            <a:r>
              <a:rPr lang="it-IT" dirty="0" err="1">
                <a:effectLst/>
                <a:latin typeface="Arial" panose="020B0604020202020204" pitchFamily="34" charset="0"/>
              </a:rPr>
              <a:t>latter</a:t>
            </a:r>
            <a:r>
              <a:rPr lang="it-IT" dirty="0">
                <a:effectLst/>
                <a:latin typeface="Arial" panose="020B0604020202020204" pitchFamily="34" charset="0"/>
              </a:rPr>
              <a:t> (</a:t>
            </a:r>
            <a:r>
              <a:rPr lang="it-IT" dirty="0" err="1">
                <a:effectLst/>
                <a:latin typeface="Arial" panose="020B0604020202020204" pitchFamily="34" charset="0"/>
              </a:rPr>
              <a:t>Table</a:t>
            </a:r>
            <a:r>
              <a:rPr lang="it-IT" dirty="0">
                <a:effectLst/>
                <a:latin typeface="Arial" panose="020B0604020202020204" pitchFamily="34" charset="0"/>
              </a:rPr>
              <a:t> 2). 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3AC8F-1108-D94F-8F17-F7814D9219B2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0900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3AC8F-1108-D94F-8F17-F7814D9219B2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910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05/05/24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05/05/24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05/05/24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05/05/24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05/05/24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05/05/24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05/05/24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05/05/24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05/05/24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05/05/24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05/05/24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25679" y="3841"/>
            <a:ext cx="127212" cy="6858000"/>
          </a:xfrm>
          <a:prstGeom prst="rect">
            <a:avLst/>
          </a:prstGeom>
          <a:solidFill>
            <a:srgbClr val="F3E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05/05/24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1E5082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38007" y="-1345"/>
            <a:ext cx="137546" cy="6858000"/>
          </a:xfrm>
          <a:prstGeom prst="rect">
            <a:avLst/>
          </a:prstGeom>
          <a:solidFill>
            <a:srgbClr val="E98B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4640A8C-1E5C-F82E-982D-F5BE2053E4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1" y="0"/>
            <a:ext cx="484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05/05/24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50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05/05/24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05/05/24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05/05/24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05/05/24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05/05/24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05/05/24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05/05/24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  <p:sldLayoutId id="2147483728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592964"/>
            <a:ext cx="6089494" cy="1836036"/>
          </a:xfrm>
        </p:spPr>
        <p:txBody>
          <a:bodyPr>
            <a:noAutofit/>
          </a:bodyPr>
          <a:lstStyle/>
          <a:p>
            <a:r>
              <a:rPr lang="it-IT" sz="3200" dirty="0"/>
              <a:t>ENDOSCOPIC MANAGEMENT OF BARIATRIC-METABOLIC SURGERY COMPLICATIONS: EXPERIENCE OF THREE SICILIAN CENTERS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429000"/>
            <a:ext cx="4526280" cy="1279652"/>
          </a:xfrm>
        </p:spPr>
        <p:txBody>
          <a:bodyPr>
            <a:normAutofit fontScale="70000" lnSpcReduction="20000"/>
          </a:bodyPr>
          <a:lstStyle/>
          <a:p>
            <a:r>
              <a:rPr lang="it-IT" sz="2800" b="1" dirty="0">
                <a:solidFill>
                  <a:srgbClr val="FFC000"/>
                </a:solidFill>
              </a:rPr>
              <a:t>PIETRO GRACEFFA</a:t>
            </a:r>
          </a:p>
          <a:p>
            <a:r>
              <a:rPr lang="it-IT" sz="2800" b="1" dirty="0">
                <a:solidFill>
                  <a:srgbClr val="FFC000"/>
                </a:solidFill>
              </a:rPr>
              <a:t>OSP. BUCCHERI LA FERLA,FATEBENEFRATELLI PALERMO</a:t>
            </a: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207568" y="980728"/>
            <a:ext cx="77768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691843" y="259590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Management </a:t>
            </a:r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00EF8C72-7092-BCCF-DFB7-5522A62D3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199" y="1166019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it-IT" sz="1900" dirty="0">
                <a:latin typeface="Helvetica" pitchFamily="2" charset="0"/>
              </a:rPr>
              <a:t>The </a:t>
            </a:r>
            <a:r>
              <a:rPr lang="it-IT" sz="1900" dirty="0" err="1">
                <a:latin typeface="Helvetica" pitchFamily="2" charset="0"/>
              </a:rPr>
              <a:t>included</a:t>
            </a:r>
            <a:r>
              <a:rPr lang="it-IT" sz="1900" dirty="0">
                <a:latin typeface="Helvetica" pitchFamily="2" charset="0"/>
              </a:rPr>
              <a:t> </a:t>
            </a:r>
            <a:r>
              <a:rPr lang="it-IT" sz="1900" dirty="0" err="1">
                <a:latin typeface="Helvetica" pitchFamily="2" charset="0"/>
              </a:rPr>
              <a:t>patients</a:t>
            </a:r>
            <a:r>
              <a:rPr lang="it-IT" sz="1900" dirty="0">
                <a:latin typeface="Helvetica" pitchFamily="2" charset="0"/>
              </a:rPr>
              <a:t> </a:t>
            </a:r>
            <a:r>
              <a:rPr lang="it-IT" sz="1900" dirty="0" err="1">
                <a:latin typeface="Helvetica" pitchFamily="2" charset="0"/>
              </a:rPr>
              <a:t>were</a:t>
            </a:r>
            <a:r>
              <a:rPr lang="it-IT" sz="1900" dirty="0">
                <a:latin typeface="Helvetica" pitchFamily="2" charset="0"/>
              </a:rPr>
              <a:t> </a:t>
            </a:r>
            <a:r>
              <a:rPr lang="it-IT" sz="1900" dirty="0" err="1">
                <a:latin typeface="Helvetica" pitchFamily="2" charset="0"/>
              </a:rPr>
              <a:t>treated</a:t>
            </a:r>
            <a:r>
              <a:rPr lang="it-IT" sz="1900" dirty="0">
                <a:latin typeface="Helvetica" pitchFamily="2" charset="0"/>
              </a:rPr>
              <a:t> in a </a:t>
            </a:r>
            <a:r>
              <a:rPr lang="it-IT" sz="1900" dirty="0" err="1">
                <a:latin typeface="Helvetica" pitchFamily="2" charset="0"/>
              </a:rPr>
              <a:t>hybrid</a:t>
            </a:r>
            <a:r>
              <a:rPr lang="it-IT" sz="1900" dirty="0">
                <a:latin typeface="Helvetica" pitchFamily="2" charset="0"/>
              </a:rPr>
              <a:t> </a:t>
            </a:r>
            <a:r>
              <a:rPr lang="it-IT" sz="1900" dirty="0" err="1">
                <a:latin typeface="Helvetica" pitchFamily="2" charset="0"/>
              </a:rPr>
              <a:t>operating</a:t>
            </a:r>
            <a:r>
              <a:rPr lang="it-IT" sz="1900" dirty="0">
                <a:latin typeface="Helvetica" pitchFamily="2" charset="0"/>
              </a:rPr>
              <a:t> room </a:t>
            </a:r>
            <a:r>
              <a:rPr lang="it-IT" sz="1900" dirty="0" err="1">
                <a:latin typeface="Helvetica" pitchFamily="2" charset="0"/>
              </a:rPr>
              <a:t>equipped</a:t>
            </a:r>
            <a:r>
              <a:rPr lang="it-IT" sz="1900" dirty="0">
                <a:latin typeface="Helvetica" pitchFamily="2" charset="0"/>
              </a:rPr>
              <a:t> with:</a:t>
            </a:r>
          </a:p>
          <a:p>
            <a:pPr marL="0" indent="0">
              <a:buNone/>
            </a:pPr>
            <a:r>
              <a:rPr lang="it-IT" sz="1900" dirty="0">
                <a:latin typeface="Helvetica" pitchFamily="2" charset="0"/>
              </a:rPr>
              <a:t>   Endoscopic and </a:t>
            </a:r>
            <a:r>
              <a:rPr lang="it-IT" sz="1900" dirty="0" err="1">
                <a:latin typeface="Helvetica" pitchFamily="2" charset="0"/>
              </a:rPr>
              <a:t>surgical</a:t>
            </a:r>
            <a:r>
              <a:rPr lang="it-IT" sz="1900" dirty="0">
                <a:latin typeface="Helvetica" pitchFamily="2" charset="0"/>
              </a:rPr>
              <a:t> devices</a:t>
            </a:r>
          </a:p>
          <a:p>
            <a:pPr marL="0" indent="0">
              <a:buNone/>
            </a:pPr>
            <a:r>
              <a:rPr lang="it-IT" sz="1900" dirty="0">
                <a:latin typeface="Helvetica" pitchFamily="2" charset="0"/>
              </a:rPr>
              <a:t>   Dynamic X-ray device with a C-arm. </a:t>
            </a:r>
          </a:p>
          <a:p>
            <a:pPr>
              <a:buFont typeface="Wingdings" pitchFamily="2" charset="2"/>
              <a:buChar char="v"/>
            </a:pPr>
            <a:r>
              <a:rPr lang="it-IT" sz="1900" dirty="0" err="1">
                <a:latin typeface="Helvetica" pitchFamily="2" charset="0"/>
              </a:rPr>
              <a:t>Patients</a:t>
            </a:r>
            <a:r>
              <a:rPr lang="it-IT" sz="1900" dirty="0">
                <a:latin typeface="Helvetica" pitchFamily="2" charset="0"/>
              </a:rPr>
              <a:t> </a:t>
            </a:r>
            <a:r>
              <a:rPr lang="it-IT" sz="1900" dirty="0" err="1">
                <a:latin typeface="Helvetica" pitchFamily="2" charset="0"/>
              </a:rPr>
              <a:t>were</a:t>
            </a:r>
            <a:r>
              <a:rPr lang="it-IT" sz="1900" dirty="0">
                <a:latin typeface="Helvetica" pitchFamily="2" charset="0"/>
              </a:rPr>
              <a:t> </a:t>
            </a:r>
            <a:r>
              <a:rPr lang="it-IT" sz="1900" dirty="0" err="1">
                <a:latin typeface="Helvetica" pitchFamily="2" charset="0"/>
              </a:rPr>
              <a:t>placed</a:t>
            </a:r>
            <a:r>
              <a:rPr lang="it-IT" sz="1900" dirty="0">
                <a:latin typeface="Helvetica" pitchFamily="2" charset="0"/>
              </a:rPr>
              <a:t> in a supine position  </a:t>
            </a:r>
          </a:p>
          <a:p>
            <a:pPr marL="0" indent="0">
              <a:buNone/>
            </a:pPr>
            <a:r>
              <a:rPr lang="it-IT" sz="1900" dirty="0">
                <a:latin typeface="Helvetica" pitchFamily="2" charset="0"/>
              </a:rPr>
              <a:t>   and under general </a:t>
            </a:r>
            <a:r>
              <a:rPr lang="it-IT" sz="1900" dirty="0" err="1">
                <a:latin typeface="Helvetica" pitchFamily="2" charset="0"/>
              </a:rPr>
              <a:t>anesthesia</a:t>
            </a:r>
            <a:r>
              <a:rPr lang="it-IT" sz="1900" dirty="0">
                <a:latin typeface="Helvetica" pitchFamily="2" charset="0"/>
              </a:rPr>
              <a:t>. </a:t>
            </a:r>
          </a:p>
          <a:p>
            <a:pPr>
              <a:buFont typeface="Wingdings" pitchFamily="2" charset="2"/>
              <a:buChar char="v"/>
            </a:pPr>
            <a:r>
              <a:rPr lang="it-IT" sz="1900" dirty="0" err="1">
                <a:latin typeface="Helvetica" pitchFamily="2" charset="0"/>
              </a:rPr>
              <a:t>Initial</a:t>
            </a:r>
            <a:r>
              <a:rPr lang="it-IT" sz="1900" dirty="0">
                <a:latin typeface="Helvetica" pitchFamily="2" charset="0"/>
              </a:rPr>
              <a:t> </a:t>
            </a:r>
            <a:r>
              <a:rPr lang="it-IT" sz="1900" dirty="0" err="1">
                <a:latin typeface="Helvetica" pitchFamily="2" charset="0"/>
              </a:rPr>
              <a:t>diagnostic</a:t>
            </a:r>
            <a:r>
              <a:rPr lang="it-IT" sz="1900" dirty="0">
                <a:latin typeface="Helvetica" pitchFamily="2" charset="0"/>
              </a:rPr>
              <a:t> </a:t>
            </a:r>
            <a:r>
              <a:rPr lang="it-IT" sz="1900" dirty="0" err="1">
                <a:latin typeface="Helvetica" pitchFamily="2" charset="0"/>
              </a:rPr>
              <a:t>endoscopy</a:t>
            </a:r>
            <a:endParaRPr lang="it-IT" sz="1900" dirty="0">
              <a:latin typeface="Helvetica" pitchFamily="2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sz="1900" dirty="0">
                <a:latin typeface="Helvetica" pitchFamily="2" charset="0"/>
              </a:rPr>
              <a:t>Pre-</a:t>
            </a:r>
            <a:r>
              <a:rPr lang="it-IT" sz="1900" dirty="0" err="1">
                <a:latin typeface="Helvetica" pitchFamily="2" charset="0"/>
              </a:rPr>
              <a:t>procedural</a:t>
            </a:r>
            <a:r>
              <a:rPr lang="it-IT" sz="1900" dirty="0">
                <a:latin typeface="Helvetica" pitchFamily="2" charset="0"/>
              </a:rPr>
              <a:t> </a:t>
            </a:r>
            <a:r>
              <a:rPr lang="it-IT" sz="1900" dirty="0" err="1">
                <a:latin typeface="Helvetica" pitchFamily="2" charset="0"/>
              </a:rPr>
              <a:t>enteral</a:t>
            </a:r>
            <a:r>
              <a:rPr lang="it-IT" sz="1900" dirty="0">
                <a:latin typeface="Helvetica" pitchFamily="2" charset="0"/>
              </a:rPr>
              <a:t> </a:t>
            </a:r>
            <a:r>
              <a:rPr lang="it-IT" sz="1900" dirty="0" err="1">
                <a:latin typeface="Helvetica" pitchFamily="2" charset="0"/>
              </a:rPr>
              <a:t>dynamic</a:t>
            </a:r>
            <a:r>
              <a:rPr lang="it-IT" sz="1900" dirty="0">
                <a:latin typeface="Helvetica" pitchFamily="2" charset="0"/>
              </a:rPr>
              <a:t> </a:t>
            </a:r>
            <a:r>
              <a:rPr lang="it-IT" sz="1900" dirty="0" err="1">
                <a:latin typeface="Helvetica" pitchFamily="2" charset="0"/>
              </a:rPr>
              <a:t>contrast</a:t>
            </a:r>
            <a:r>
              <a:rPr lang="it-IT" sz="1900" dirty="0">
                <a:latin typeface="Helvetica" pitchFamily="2" charset="0"/>
              </a:rPr>
              <a:t> </a:t>
            </a:r>
            <a:r>
              <a:rPr lang="it-IT" sz="1900" dirty="0" err="1">
                <a:latin typeface="Helvetica" pitchFamily="2" charset="0"/>
              </a:rPr>
              <a:t>dye</a:t>
            </a:r>
            <a:endParaRPr lang="it-IT" sz="1900" dirty="0">
              <a:latin typeface="Helvetica" pitchFamily="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1037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207568" y="980728"/>
            <a:ext cx="77768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691843" y="259590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Management </a:t>
            </a: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E77D1B01-034F-23DE-A3BF-AAB12138CE06}"/>
              </a:ext>
            </a:extLst>
          </p:cNvPr>
          <p:cNvGraphicFramePr/>
          <p:nvPr/>
        </p:nvGraphicFramePr>
        <p:xfrm>
          <a:off x="2218892" y="1445463"/>
          <a:ext cx="7351400" cy="3967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7CC30223-C435-53FB-5B59-E54ED7560A64}"/>
              </a:ext>
            </a:extLst>
          </p:cNvPr>
          <p:cNvSpPr txBox="1"/>
          <p:nvPr/>
        </p:nvSpPr>
        <p:spPr>
          <a:xfrm>
            <a:off x="2621709" y="5356603"/>
            <a:ext cx="307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*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clinically</a:t>
            </a:r>
            <a:r>
              <a:rPr lang="it-IT" dirty="0"/>
              <a:t> </a:t>
            </a:r>
            <a:r>
              <a:rPr lang="it-IT" dirty="0" err="1"/>
              <a:t>unstable</a:t>
            </a:r>
            <a:r>
              <a:rPr lang="it-IT" dirty="0" err="1">
                <a:sym typeface="Wingdings" pitchFamily="2" charset="2"/>
              </a:rPr>
              <a:t>Surgery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5879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FF1038F2-538F-E35B-3F11-0903EBCB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it-IT" sz="2800" b="0" dirty="0" err="1"/>
              <a:t>Results</a:t>
            </a:r>
            <a:r>
              <a:rPr lang="it-IT" sz="2800" dirty="0">
                <a:latin typeface="Helvetica" pitchFamily="2" charset="0"/>
              </a:rPr>
              <a:t> </a:t>
            </a:r>
            <a:br>
              <a:rPr lang="it-IT" sz="2800" dirty="0">
                <a:latin typeface="Helvetica" pitchFamily="2" charset="0"/>
              </a:rPr>
            </a:br>
            <a:endParaRPr lang="it-IT" sz="2800" dirty="0">
              <a:latin typeface="Helvetica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57018F-1B85-24BC-DD5F-CFCAD77188B6}"/>
              </a:ext>
            </a:extLst>
          </p:cNvPr>
          <p:cNvCxnSpPr/>
          <p:nvPr/>
        </p:nvCxnSpPr>
        <p:spPr>
          <a:xfrm>
            <a:off x="1981200" y="996494"/>
            <a:ext cx="77768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9BB4AA7-2D98-A85E-A2A9-E21DC5C1496E}"/>
              </a:ext>
            </a:extLst>
          </p:cNvPr>
          <p:cNvSpPr txBox="1"/>
          <p:nvPr/>
        </p:nvSpPr>
        <p:spPr>
          <a:xfrm>
            <a:off x="1981201" y="1166842"/>
            <a:ext cx="822959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atients n° 39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Mean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 of 43.6 years (±11.45).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Sex Ratio M/F 9/39 (76.9%)</a:t>
            </a:r>
          </a:p>
          <a:p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Mean time of the defect’s evidence from surgery of 7 days (IQR 7.25)</a:t>
            </a:r>
          </a:p>
          <a:p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Most common type of defect: L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eaks 29/39 (75%)</a:t>
            </a:r>
            <a:r>
              <a:rPr lang="it-IT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Most common type of BMS: Sleeve Gastrectomy 31/39 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(79.5%) </a:t>
            </a:r>
            <a:endParaRPr lang="it-IT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501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FF1038F2-538F-E35B-3F11-0903EBCB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it-IT" sz="2800" b="0" dirty="0" err="1"/>
              <a:t>Results</a:t>
            </a:r>
            <a:br>
              <a:rPr lang="it-IT" sz="2800" b="0" dirty="0"/>
            </a:br>
            <a:endParaRPr lang="it-IT" sz="2800" b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57018F-1B85-24BC-DD5F-CFCAD77188B6}"/>
              </a:ext>
            </a:extLst>
          </p:cNvPr>
          <p:cNvCxnSpPr/>
          <p:nvPr/>
        </p:nvCxnSpPr>
        <p:spPr>
          <a:xfrm>
            <a:off x="1981200" y="996494"/>
            <a:ext cx="77768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9BB4AA7-2D98-A85E-A2A9-E21DC5C1496E}"/>
              </a:ext>
            </a:extLst>
          </p:cNvPr>
          <p:cNvSpPr txBox="1"/>
          <p:nvPr/>
        </p:nvSpPr>
        <p:spPr>
          <a:xfrm>
            <a:off x="1981201" y="1166842"/>
            <a:ext cx="82295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Technical success: 37/39 (94.9%)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Early clinical success: 27/36 (75%)</a:t>
            </a:r>
          </a:p>
          <a:p>
            <a:endParaRPr lang="it-IT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Long-term clinical success: 30/30 (100%)</a:t>
            </a:r>
          </a:p>
          <a:p>
            <a:endParaRPr lang="it-IT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Re-surgery post ET failure was observed only in 1 patient.</a:t>
            </a:r>
          </a:p>
          <a:p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omplications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ate: 5/39 (12.8%):</a:t>
            </a:r>
          </a:p>
          <a:p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tenosis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distal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esophagus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resolved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with the placement of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endoluminal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LAMS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4/5</a:t>
            </a:r>
          </a:p>
          <a:p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Malpositioning of double pigtail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resolved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with the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endoscopic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removal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of the stent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1/5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078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FF1038F2-538F-E35B-3F11-0903EBCB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4712" y="0"/>
            <a:ext cx="3662576" cy="1166018"/>
          </a:xfrm>
        </p:spPr>
        <p:txBody>
          <a:bodyPr>
            <a:noAutofit/>
          </a:bodyPr>
          <a:lstStyle/>
          <a:p>
            <a:pPr algn="ctr"/>
            <a:r>
              <a:rPr lang="it-IT" sz="2800" b="0" dirty="0" err="1"/>
              <a:t>Conclusions</a:t>
            </a:r>
            <a:br>
              <a:rPr lang="it-IT" sz="2800" b="0" dirty="0"/>
            </a:br>
            <a:endParaRPr lang="it-IT" sz="2800" b="0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E4B6FC2-1CFC-2511-F392-1D595063C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552" y="1166019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it-IT" sz="1900" dirty="0">
              <a:latin typeface="Helvetica" pitchFamily="2" charset="0"/>
            </a:endParaRPr>
          </a:p>
          <a:p>
            <a:r>
              <a:rPr lang="it-IT" sz="1900" dirty="0">
                <a:latin typeface="Helvetica" pitchFamily="2" charset="0"/>
              </a:rPr>
              <a:t>The key </a:t>
            </a:r>
            <a:r>
              <a:rPr lang="it-IT" sz="1900" dirty="0" err="1">
                <a:latin typeface="Helvetica" pitchFamily="2" charset="0"/>
              </a:rPr>
              <a:t>is</a:t>
            </a:r>
            <a:r>
              <a:rPr lang="it-IT" sz="1900" dirty="0">
                <a:latin typeface="Helvetica" pitchFamily="2" charset="0"/>
              </a:rPr>
              <a:t> the MD </a:t>
            </a:r>
            <a:r>
              <a:rPr lang="it-IT" sz="1900" dirty="0" err="1">
                <a:latin typeface="Helvetica" pitchFamily="2" charset="0"/>
              </a:rPr>
              <a:t>approach</a:t>
            </a:r>
            <a:r>
              <a:rPr lang="it-IT" sz="1900" dirty="0">
                <a:latin typeface="Helvetica" pitchFamily="2" charset="0"/>
              </a:rPr>
              <a:t> (</a:t>
            </a:r>
            <a:r>
              <a:rPr lang="it-IT" sz="1900" dirty="0" err="1">
                <a:latin typeface="Helvetica" pitchFamily="2" charset="0"/>
              </a:rPr>
              <a:t>experienced</a:t>
            </a:r>
            <a:r>
              <a:rPr lang="it-IT" sz="1900" dirty="0">
                <a:latin typeface="Helvetica" pitchFamily="2" charset="0"/>
              </a:rPr>
              <a:t> </a:t>
            </a:r>
            <a:r>
              <a:rPr lang="it-IT" sz="1900" dirty="0" err="1">
                <a:latin typeface="Helvetica" pitchFamily="2" charset="0"/>
              </a:rPr>
              <a:t>endoscopists</a:t>
            </a:r>
            <a:r>
              <a:rPr lang="it-IT" sz="1900" dirty="0">
                <a:latin typeface="Helvetica" pitchFamily="2" charset="0"/>
              </a:rPr>
              <a:t>, </a:t>
            </a:r>
            <a:r>
              <a:rPr lang="it-IT" sz="1900" dirty="0" err="1">
                <a:latin typeface="Helvetica" pitchFamily="2" charset="0"/>
              </a:rPr>
              <a:t>surgeons</a:t>
            </a:r>
            <a:r>
              <a:rPr lang="it-IT" sz="1900" dirty="0">
                <a:latin typeface="Helvetica" pitchFamily="2" charset="0"/>
              </a:rPr>
              <a:t>, </a:t>
            </a:r>
            <a:r>
              <a:rPr lang="it-IT" sz="1900" dirty="0" err="1">
                <a:latin typeface="Helvetica" pitchFamily="2" charset="0"/>
              </a:rPr>
              <a:t>interventional</a:t>
            </a:r>
            <a:r>
              <a:rPr lang="it-IT" sz="1900" dirty="0">
                <a:latin typeface="Helvetica" pitchFamily="2" charset="0"/>
              </a:rPr>
              <a:t> </a:t>
            </a:r>
            <a:r>
              <a:rPr lang="it-IT" sz="1900" dirty="0" err="1">
                <a:latin typeface="Helvetica" pitchFamily="2" charset="0"/>
              </a:rPr>
              <a:t>radiologists</a:t>
            </a:r>
            <a:r>
              <a:rPr lang="it-IT" sz="1900" dirty="0">
                <a:latin typeface="Helvetica" pitchFamily="2" charset="0"/>
              </a:rPr>
              <a:t>…)</a:t>
            </a:r>
          </a:p>
          <a:p>
            <a:r>
              <a:rPr lang="it-IT" sz="1900" dirty="0" err="1">
                <a:latin typeface="Helvetica" pitchFamily="2" charset="0"/>
              </a:rPr>
              <a:t>Our</a:t>
            </a:r>
            <a:r>
              <a:rPr lang="it-IT" sz="1900" dirty="0">
                <a:latin typeface="Helvetica" pitchFamily="2" charset="0"/>
              </a:rPr>
              <a:t> study </a:t>
            </a:r>
            <a:r>
              <a:rPr lang="it-IT" sz="1900" dirty="0" err="1">
                <a:latin typeface="Helvetica" pitchFamily="2" charset="0"/>
              </a:rPr>
              <a:t>had</a:t>
            </a:r>
            <a:r>
              <a:rPr lang="it-IT" sz="1900" dirty="0">
                <a:latin typeface="Helvetica" pitchFamily="2" charset="0"/>
              </a:rPr>
              <a:t> a high overall success rate: </a:t>
            </a:r>
            <a:r>
              <a:rPr lang="it-IT" sz="1900" dirty="0" err="1">
                <a:latin typeface="Helvetica" pitchFamily="2" charset="0"/>
              </a:rPr>
              <a:t>advanced</a:t>
            </a:r>
            <a:r>
              <a:rPr lang="it-IT" sz="1900" dirty="0">
                <a:latin typeface="Helvetica" pitchFamily="2" charset="0"/>
              </a:rPr>
              <a:t> endoscopic </a:t>
            </a:r>
            <a:r>
              <a:rPr lang="it-IT" sz="1900" dirty="0" err="1">
                <a:latin typeface="Helvetica" pitchFamily="2" charset="0"/>
              </a:rPr>
              <a:t>methods</a:t>
            </a:r>
            <a:r>
              <a:rPr lang="it-IT" sz="1900" dirty="0">
                <a:latin typeface="Helvetica" pitchFamily="2" charset="0"/>
              </a:rPr>
              <a:t> are </a:t>
            </a:r>
            <a:r>
              <a:rPr lang="it-IT" sz="1900" dirty="0" err="1">
                <a:latin typeface="Helvetica" pitchFamily="2" charset="0"/>
              </a:rPr>
              <a:t>less</a:t>
            </a:r>
            <a:r>
              <a:rPr lang="it-IT" sz="1900" dirty="0">
                <a:latin typeface="Helvetica" pitchFamily="2" charset="0"/>
              </a:rPr>
              <a:t> invasive and </a:t>
            </a:r>
            <a:r>
              <a:rPr lang="it-IT" sz="1900" dirty="0" err="1">
                <a:latin typeface="Helvetica" pitchFamily="2" charset="0"/>
              </a:rPr>
              <a:t>there</a:t>
            </a:r>
            <a:r>
              <a:rPr lang="it-IT" sz="1900" dirty="0">
                <a:latin typeface="Helvetica" pitchFamily="2" charset="0"/>
              </a:rPr>
              <a:t> are more </a:t>
            </a:r>
            <a:r>
              <a:rPr lang="it-IT" sz="1900" dirty="0" err="1">
                <a:latin typeface="Helvetica" pitchFamily="2" charset="0"/>
              </a:rPr>
              <a:t>physiological</a:t>
            </a:r>
            <a:r>
              <a:rPr lang="it-IT" sz="1900" dirty="0">
                <a:latin typeface="Helvetica" pitchFamily="2" charset="0"/>
              </a:rPr>
              <a:t> </a:t>
            </a:r>
            <a:r>
              <a:rPr lang="it-IT" sz="1900" dirty="0" err="1">
                <a:latin typeface="Helvetica" pitchFamily="2" charset="0"/>
              </a:rPr>
              <a:t>approaches</a:t>
            </a:r>
            <a:r>
              <a:rPr lang="it-IT" sz="1900" dirty="0">
                <a:latin typeface="Helvetica" pitchFamily="2" charset="0"/>
              </a:rPr>
              <a:t> to the management of GI leaks and </a:t>
            </a:r>
            <a:r>
              <a:rPr lang="it-IT" sz="1900" dirty="0" err="1">
                <a:latin typeface="Helvetica" pitchFamily="2" charset="0"/>
              </a:rPr>
              <a:t>fistulas</a:t>
            </a:r>
            <a:r>
              <a:rPr lang="it-IT" sz="1900" dirty="0">
                <a:latin typeface="Helvetica" pitchFamily="2" charset="0"/>
              </a:rPr>
              <a:t>. </a:t>
            </a:r>
          </a:p>
          <a:p>
            <a:r>
              <a:rPr lang="it-IT" sz="1900" dirty="0" err="1">
                <a:latin typeface="Helvetica" pitchFamily="2" charset="0"/>
              </a:rPr>
              <a:t>Prospective</a:t>
            </a:r>
            <a:r>
              <a:rPr lang="it-IT" sz="1900" dirty="0">
                <a:latin typeface="Helvetica" pitchFamily="2" charset="0"/>
              </a:rPr>
              <a:t> studies </a:t>
            </a:r>
            <a:r>
              <a:rPr lang="it-IT" sz="1900" dirty="0" err="1">
                <a:latin typeface="Helvetica" pitchFamily="2" charset="0"/>
              </a:rPr>
              <a:t>comparing</a:t>
            </a:r>
            <a:r>
              <a:rPr lang="it-IT" sz="1900" dirty="0">
                <a:latin typeface="Helvetica" pitchFamily="2" charset="0"/>
              </a:rPr>
              <a:t> endoscopic and </a:t>
            </a:r>
            <a:r>
              <a:rPr lang="it-IT" sz="1900" dirty="0" err="1">
                <a:latin typeface="Helvetica" pitchFamily="2" charset="0"/>
              </a:rPr>
              <a:t>surgical</a:t>
            </a:r>
            <a:r>
              <a:rPr lang="it-IT" sz="1900" dirty="0">
                <a:latin typeface="Helvetica" pitchFamily="2" charset="0"/>
              </a:rPr>
              <a:t> management of </a:t>
            </a:r>
            <a:r>
              <a:rPr lang="it-IT" sz="1900" dirty="0" err="1">
                <a:latin typeface="Helvetica" pitchFamily="2" charset="0"/>
              </a:rPr>
              <a:t>anastomotic</a:t>
            </a:r>
            <a:r>
              <a:rPr lang="it-IT" sz="1900" dirty="0">
                <a:latin typeface="Helvetica" pitchFamily="2" charset="0"/>
              </a:rPr>
              <a:t> leakage and fistula </a:t>
            </a:r>
            <a:r>
              <a:rPr lang="it-IT" sz="1900" dirty="0" err="1">
                <a:latin typeface="Helvetica" pitchFamily="2" charset="0"/>
              </a:rPr>
              <a:t>should</a:t>
            </a:r>
            <a:r>
              <a:rPr lang="it-IT" sz="1900" dirty="0">
                <a:latin typeface="Helvetica" pitchFamily="2" charset="0"/>
              </a:rPr>
              <a:t> be </a:t>
            </a:r>
            <a:r>
              <a:rPr lang="it-IT" sz="1900" dirty="0" err="1">
                <a:latin typeface="Helvetica" pitchFamily="2" charset="0"/>
              </a:rPr>
              <a:t>proposed</a:t>
            </a:r>
            <a:r>
              <a:rPr lang="it-IT" sz="1900" dirty="0">
                <a:latin typeface="Helvetica" pitchFamily="2" charset="0"/>
              </a:rPr>
              <a:t> (</a:t>
            </a:r>
            <a:r>
              <a:rPr lang="it-IT" sz="1900" dirty="0" err="1">
                <a:latin typeface="Helvetica" pitchFamily="2" charset="0"/>
              </a:rPr>
              <a:t>absence</a:t>
            </a:r>
            <a:r>
              <a:rPr lang="it-IT" sz="1900" dirty="0">
                <a:latin typeface="Helvetica" pitchFamily="2" charset="0"/>
              </a:rPr>
              <a:t> of clear guidelines)</a:t>
            </a:r>
          </a:p>
          <a:p>
            <a:r>
              <a:rPr lang="it-IT" sz="1900" dirty="0" err="1">
                <a:latin typeface="Helvetica" pitchFamily="2" charset="0"/>
              </a:rPr>
              <a:t>However</a:t>
            </a:r>
            <a:r>
              <a:rPr lang="it-IT" sz="1900" dirty="0">
                <a:latin typeface="Helvetica" pitchFamily="2" charset="0"/>
              </a:rPr>
              <a:t>, some leaks and </a:t>
            </a:r>
            <a:r>
              <a:rPr lang="it-IT" sz="1900" dirty="0" err="1">
                <a:latin typeface="Helvetica" pitchFamily="2" charset="0"/>
              </a:rPr>
              <a:t>fistulas</a:t>
            </a:r>
            <a:r>
              <a:rPr lang="it-IT" sz="1900" dirty="0">
                <a:latin typeface="Helvetica" pitchFamily="2" charset="0"/>
              </a:rPr>
              <a:t> are </a:t>
            </a:r>
            <a:r>
              <a:rPr lang="it-IT" sz="1900" dirty="0" err="1">
                <a:latin typeface="Helvetica" pitchFamily="2" charset="0"/>
              </a:rPr>
              <a:t>difficult</a:t>
            </a:r>
            <a:r>
              <a:rPr lang="it-IT" sz="1900" dirty="0">
                <a:latin typeface="Helvetica" pitchFamily="2" charset="0"/>
              </a:rPr>
              <a:t> to </a:t>
            </a:r>
            <a:r>
              <a:rPr lang="it-IT" sz="1900" dirty="0" err="1">
                <a:latin typeface="Helvetica" pitchFamily="2" charset="0"/>
              </a:rPr>
              <a:t>treat</a:t>
            </a:r>
            <a:r>
              <a:rPr lang="it-IT" sz="1900" dirty="0">
                <a:latin typeface="Helvetica" pitchFamily="2" charset="0"/>
              </a:rPr>
              <a:t> with an endoscopic </a:t>
            </a:r>
            <a:r>
              <a:rPr lang="it-IT" sz="1900" dirty="0" err="1">
                <a:latin typeface="Helvetica" pitchFamily="2" charset="0"/>
              </a:rPr>
              <a:t>approach</a:t>
            </a:r>
            <a:r>
              <a:rPr lang="it-IT" sz="1900" dirty="0">
                <a:latin typeface="Helvetica" pitchFamily="2" charset="0"/>
              </a:rPr>
              <a:t>, </a:t>
            </a:r>
            <a:r>
              <a:rPr lang="it-IT" sz="1900" dirty="0" err="1">
                <a:latin typeface="Helvetica" pitchFamily="2" charset="0"/>
              </a:rPr>
              <a:t>despite</a:t>
            </a:r>
            <a:r>
              <a:rPr lang="it-IT" sz="1900" dirty="0">
                <a:latin typeface="Helvetica" pitchFamily="2" charset="0"/>
              </a:rPr>
              <a:t> </a:t>
            </a:r>
            <a:r>
              <a:rPr lang="it-IT" sz="1900" dirty="0" err="1">
                <a:latin typeface="Helvetica" pitchFamily="2" charset="0"/>
              </a:rPr>
              <a:t>significant</a:t>
            </a:r>
            <a:r>
              <a:rPr lang="it-IT" sz="1900" dirty="0">
                <a:latin typeface="Helvetica" pitchFamily="2" charset="0"/>
              </a:rPr>
              <a:t> progress in the field of </a:t>
            </a:r>
            <a:r>
              <a:rPr lang="it-IT" sz="1900" dirty="0" err="1">
                <a:latin typeface="Helvetica" pitchFamily="2" charset="0"/>
              </a:rPr>
              <a:t>endoscopy</a:t>
            </a:r>
            <a:r>
              <a:rPr lang="it-IT" sz="1900" dirty="0">
                <a:latin typeface="Helvetica" pitchFamily="2" charset="0"/>
              </a:rPr>
              <a:t>. </a:t>
            </a:r>
          </a:p>
          <a:p>
            <a:endParaRPr lang="it-IT" sz="23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2300" dirty="0">
                <a:latin typeface="Arial" panose="020B0604020202020204" pitchFamily="34" charset="0"/>
              </a:rPr>
              <a:t> </a:t>
            </a:r>
          </a:p>
          <a:p>
            <a:endParaRPr lang="it-IT" dirty="0">
              <a:effectLst/>
              <a:latin typeface="Arial" panose="020B0604020202020204" pitchFamily="34" charset="0"/>
            </a:endParaRPr>
          </a:p>
          <a:p>
            <a:endParaRPr lang="it-IT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57018F-1B85-24BC-DD5F-CFCAD77188B6}"/>
              </a:ext>
            </a:extLst>
          </p:cNvPr>
          <p:cNvCxnSpPr/>
          <p:nvPr/>
        </p:nvCxnSpPr>
        <p:spPr>
          <a:xfrm>
            <a:off x="2207568" y="980728"/>
            <a:ext cx="77768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715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2415" y="0"/>
            <a:ext cx="11647170" cy="1177290"/>
          </a:xfrm>
        </p:spPr>
        <p:txBody>
          <a:bodyPr>
            <a:normAutofit/>
          </a:bodyPr>
          <a:lstStyle/>
          <a:p>
            <a:pPr algn="ctr">
              <a:defRPr sz="1800"/>
            </a:pPr>
            <a:r>
              <a:rPr sz="1800" dirty="0"/>
              <a:t>ENDOSCOPIC MANAGEMENT OF BARIATRIC-METABOLIC SURGERY COMPLICATIONS: </a:t>
            </a:r>
            <a:br>
              <a:rPr lang="it-IT" sz="1800" dirty="0"/>
            </a:br>
            <a:r>
              <a:rPr sz="1800" dirty="0"/>
              <a:t>EXPERIENCE OF THREE SICILIAN CENTERS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4912" y="2413747"/>
            <a:ext cx="10242176" cy="2030505"/>
          </a:xfrm>
        </p:spPr>
        <p:txBody>
          <a:bodyPr>
            <a:noAutofit/>
          </a:bodyPr>
          <a:lstStyle/>
          <a:p>
            <a:pPr>
              <a:defRPr sz="1400" b="1"/>
            </a:pPr>
            <a:r>
              <a:rPr lang="it-IT" sz="1600" dirty="0"/>
              <a:t> 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sz="1600" dirty="0">
                <a:solidFill>
                  <a:schemeClr val="tx1"/>
                </a:solidFill>
              </a:rPr>
              <a:t>Granata A. (1), Graceffa P. (1), </a:t>
            </a:r>
            <a:r>
              <a:rPr sz="1600" dirty="0" err="1">
                <a:solidFill>
                  <a:schemeClr val="tx1"/>
                </a:solidFill>
              </a:rPr>
              <a:t>Callari</a:t>
            </a:r>
            <a:r>
              <a:rPr sz="1600" dirty="0">
                <a:solidFill>
                  <a:schemeClr val="tx1"/>
                </a:solidFill>
              </a:rPr>
              <a:t> C. (2), </a:t>
            </a:r>
            <a:r>
              <a:rPr sz="1600" dirty="0" err="1">
                <a:solidFill>
                  <a:schemeClr val="tx1"/>
                </a:solidFill>
              </a:rPr>
              <a:t>Cartabellotta</a:t>
            </a:r>
            <a:r>
              <a:rPr sz="1600" dirty="0">
                <a:solidFill>
                  <a:schemeClr val="tx1"/>
                </a:solidFill>
              </a:rPr>
              <a:t> F. (3), Piazza L. (4), Rizzo G.E.M. (5), Traina M. (5</a:t>
            </a:r>
            <a:r>
              <a:rPr lang="it-IT" sz="1600" dirty="0">
                <a:solidFill>
                  <a:schemeClr val="tx1"/>
                </a:solidFill>
              </a:rPr>
              <a:t>)</a:t>
            </a:r>
          </a:p>
          <a:p>
            <a:pPr>
              <a:defRPr sz="1400" b="1"/>
            </a:pPr>
            <a:r>
              <a:rPr lang="it-IT" sz="1200" dirty="0">
                <a:solidFill>
                  <a:schemeClr val="tx1"/>
                </a:solidFill>
              </a:rPr>
              <a:t>(1) </a:t>
            </a:r>
            <a:r>
              <a:rPr lang="it-IT" sz="1200" dirty="0" err="1">
                <a:solidFill>
                  <a:schemeClr val="tx1"/>
                </a:solidFill>
              </a:rPr>
              <a:t>Interventional</a:t>
            </a:r>
            <a:r>
              <a:rPr lang="it-IT" sz="1200" dirty="0">
                <a:solidFill>
                  <a:schemeClr val="tx1"/>
                </a:solidFill>
              </a:rPr>
              <a:t> Endoscopic Unit, Buccheri La Ferla Hospital, Fatebenefratelli  (Palermo); </a:t>
            </a:r>
          </a:p>
          <a:p>
            <a:pPr>
              <a:defRPr sz="1200"/>
            </a:pPr>
            <a:r>
              <a:rPr sz="1200" dirty="0">
                <a:solidFill>
                  <a:schemeClr val="tx1"/>
                </a:solidFill>
              </a:rPr>
              <a:t>(2) Center of Excellence </a:t>
            </a:r>
            <a:r>
              <a:rPr lang="it-IT" sz="1200" dirty="0">
                <a:solidFill>
                  <a:schemeClr val="tx1"/>
                </a:solidFill>
              </a:rPr>
              <a:t>SICOB</a:t>
            </a:r>
            <a:r>
              <a:rPr sz="1200" dirty="0">
                <a:solidFill>
                  <a:schemeClr val="tx1"/>
                </a:solidFill>
              </a:rPr>
              <a:t>, </a:t>
            </a:r>
            <a:r>
              <a:rPr sz="1200" dirty="0" err="1">
                <a:solidFill>
                  <a:schemeClr val="tx1"/>
                </a:solidFill>
              </a:rPr>
              <a:t>Buccheri</a:t>
            </a:r>
            <a:r>
              <a:rPr sz="1200" dirty="0">
                <a:solidFill>
                  <a:schemeClr val="tx1"/>
                </a:solidFill>
              </a:rPr>
              <a:t> La </a:t>
            </a:r>
            <a:r>
              <a:rPr sz="1200" dirty="0" err="1">
                <a:solidFill>
                  <a:schemeClr val="tx1"/>
                </a:solidFill>
              </a:rPr>
              <a:t>Ferla</a:t>
            </a:r>
            <a:r>
              <a:rPr sz="1200" dirty="0">
                <a:solidFill>
                  <a:schemeClr val="tx1"/>
                </a:solidFill>
              </a:rPr>
              <a:t> Hospital (Palermo)</a:t>
            </a:r>
            <a:r>
              <a:rPr lang="it-IT" sz="1200" dirty="0">
                <a:solidFill>
                  <a:schemeClr val="tx1"/>
                </a:solidFill>
              </a:rPr>
              <a:t>; </a:t>
            </a:r>
            <a:r>
              <a:rPr sz="1200" dirty="0">
                <a:solidFill>
                  <a:schemeClr val="tx1"/>
                </a:solidFill>
              </a:rPr>
              <a:t>3) Department of</a:t>
            </a:r>
            <a:r>
              <a:rPr lang="it-IT" sz="1200" dirty="0">
                <a:solidFill>
                  <a:schemeClr val="tx1"/>
                </a:solidFill>
              </a:rPr>
              <a:t> </a:t>
            </a:r>
            <a:r>
              <a:rPr sz="1200" dirty="0">
                <a:solidFill>
                  <a:schemeClr val="tx1"/>
                </a:solidFill>
              </a:rPr>
              <a:t>Internal Medicine, </a:t>
            </a:r>
            <a:r>
              <a:rPr sz="1200" dirty="0" err="1">
                <a:solidFill>
                  <a:schemeClr val="tx1"/>
                </a:solidFill>
              </a:rPr>
              <a:t>Buccheri</a:t>
            </a:r>
            <a:r>
              <a:rPr sz="1200" dirty="0">
                <a:solidFill>
                  <a:schemeClr val="tx1"/>
                </a:solidFill>
              </a:rPr>
              <a:t> La </a:t>
            </a:r>
            <a:r>
              <a:rPr sz="1200" dirty="0" err="1">
                <a:solidFill>
                  <a:schemeClr val="tx1"/>
                </a:solidFill>
              </a:rPr>
              <a:t>Ferla</a:t>
            </a:r>
            <a:r>
              <a:rPr sz="1200" dirty="0">
                <a:solidFill>
                  <a:schemeClr val="tx1"/>
                </a:solidFill>
              </a:rPr>
              <a:t> Hospital</a:t>
            </a:r>
            <a:r>
              <a:rPr lang="it-IT" sz="1200" dirty="0">
                <a:solidFill>
                  <a:schemeClr val="tx1"/>
                </a:solidFill>
              </a:rPr>
              <a:t>, Fatebenefratelli</a:t>
            </a:r>
            <a:r>
              <a:rPr sz="1200" dirty="0">
                <a:solidFill>
                  <a:schemeClr val="tx1"/>
                </a:solidFill>
              </a:rPr>
              <a:t> (Palermo)</a:t>
            </a:r>
            <a:r>
              <a:rPr lang="it-IT" sz="1200" dirty="0">
                <a:solidFill>
                  <a:schemeClr val="tx1"/>
                </a:solidFill>
              </a:rPr>
              <a:t>;</a:t>
            </a:r>
          </a:p>
          <a:p>
            <a:pPr>
              <a:defRPr sz="1200"/>
            </a:pPr>
            <a:r>
              <a:rPr sz="1200" dirty="0">
                <a:solidFill>
                  <a:schemeClr val="tx1"/>
                </a:solidFill>
              </a:rPr>
              <a:t>(4) Department of Surgery, ARNAS Garibaldi (Catania)</a:t>
            </a:r>
            <a:r>
              <a:rPr lang="it-IT" sz="1200" dirty="0">
                <a:solidFill>
                  <a:schemeClr val="tx1"/>
                </a:solidFill>
              </a:rPr>
              <a:t>; </a:t>
            </a:r>
            <a:r>
              <a:rPr sz="1200" dirty="0">
                <a:solidFill>
                  <a:schemeClr val="tx1"/>
                </a:solidFill>
              </a:rPr>
              <a:t>(5) Endoscopy Unit, Department of Diagnostic and Therapeutic</a:t>
            </a:r>
            <a:r>
              <a:rPr lang="it-IT" sz="1200" dirty="0">
                <a:solidFill>
                  <a:schemeClr val="tx1"/>
                </a:solidFill>
              </a:rPr>
              <a:t> </a:t>
            </a:r>
            <a:r>
              <a:rPr sz="1200" dirty="0">
                <a:solidFill>
                  <a:schemeClr val="tx1"/>
                </a:solidFill>
              </a:rPr>
              <a:t>Services, IRCCS-ISMETT (Palermo)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207568" y="980728"/>
            <a:ext cx="77768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9536" y="1218623"/>
            <a:ext cx="8280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it-IT" dirty="0" err="1">
                <a:latin typeface="Helvetica" pitchFamily="2" charset="0"/>
              </a:rPr>
              <a:t>Obesity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is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now</a:t>
            </a:r>
            <a:r>
              <a:rPr lang="it-IT" dirty="0">
                <a:latin typeface="Helvetica" pitchFamily="2" charset="0"/>
              </a:rPr>
              <a:t> a pandemic and the </a:t>
            </a:r>
            <a:r>
              <a:rPr lang="it-IT" dirty="0" err="1">
                <a:latin typeface="Helvetica" pitchFamily="2" charset="0"/>
              </a:rPr>
              <a:t>prevalence</a:t>
            </a:r>
            <a:r>
              <a:rPr lang="it-IT" dirty="0">
                <a:latin typeface="Helvetica" pitchFamily="2" charset="0"/>
              </a:rPr>
              <a:t> of people living with </a:t>
            </a:r>
            <a:r>
              <a:rPr lang="it-IT" dirty="0" err="1">
                <a:latin typeface="Helvetica" pitchFamily="2" charset="0"/>
              </a:rPr>
              <a:t>obesity</a:t>
            </a:r>
            <a:endParaRPr lang="it-IT" dirty="0">
              <a:latin typeface="Helvetica" pitchFamily="2" charset="0"/>
            </a:endParaRPr>
          </a:p>
          <a:p>
            <a:r>
              <a:rPr lang="it-IT" dirty="0">
                <a:latin typeface="Helvetica" pitchFamily="2" charset="0"/>
              </a:rPr>
              <a:t>    </a:t>
            </a:r>
            <a:r>
              <a:rPr lang="it-IT" dirty="0" err="1">
                <a:latin typeface="Helvetica" pitchFamily="2" charset="0"/>
              </a:rPr>
              <a:t>continues</a:t>
            </a:r>
            <a:r>
              <a:rPr lang="it-IT" dirty="0">
                <a:latin typeface="Helvetica" pitchFamily="2" charset="0"/>
              </a:rPr>
              <a:t> to </a:t>
            </a:r>
            <a:r>
              <a:rPr lang="it-IT" dirty="0" err="1">
                <a:latin typeface="Helvetica" pitchFamily="2" charset="0"/>
              </a:rPr>
              <a:t>increase</a:t>
            </a:r>
            <a:r>
              <a:rPr lang="it-IT" dirty="0">
                <a:latin typeface="Helvetica" pitchFamily="2" charset="0"/>
              </a:rPr>
              <a:t> [1].</a:t>
            </a:r>
          </a:p>
          <a:p>
            <a:endParaRPr lang="it-IT" dirty="0"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it-IT" dirty="0" err="1">
                <a:latin typeface="Helvetica" pitchFamily="2" charset="0"/>
              </a:rPr>
              <a:t>Bariatric</a:t>
            </a:r>
            <a:r>
              <a:rPr lang="it-IT" dirty="0">
                <a:latin typeface="Helvetica" pitchFamily="2" charset="0"/>
              </a:rPr>
              <a:t> and </a:t>
            </a:r>
            <a:r>
              <a:rPr lang="it-IT" dirty="0" err="1">
                <a:latin typeface="Helvetica" pitchFamily="2" charset="0"/>
              </a:rPr>
              <a:t>metabolic</a:t>
            </a:r>
            <a:r>
              <a:rPr lang="it-IT" dirty="0">
                <a:latin typeface="Helvetica" pitchFamily="2" charset="0"/>
              </a:rPr>
              <a:t> surgery (BMS): the </a:t>
            </a:r>
            <a:r>
              <a:rPr lang="it-IT" dirty="0" err="1">
                <a:latin typeface="Helvetica" pitchFamily="2" charset="0"/>
              </a:rPr>
              <a:t>most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effective</a:t>
            </a:r>
            <a:r>
              <a:rPr lang="it-IT" dirty="0">
                <a:latin typeface="Helvetica" pitchFamily="2" charset="0"/>
              </a:rPr>
              <a:t> and </a:t>
            </a:r>
            <a:r>
              <a:rPr lang="it-IT" dirty="0" err="1">
                <a:latin typeface="Helvetica" pitchFamily="2" charset="0"/>
              </a:rPr>
              <a:t>durable</a:t>
            </a:r>
            <a:r>
              <a:rPr lang="it-IT" dirty="0">
                <a:latin typeface="Helvetica" pitchFamily="2" charset="0"/>
              </a:rPr>
              <a:t> therapy for weight </a:t>
            </a:r>
            <a:r>
              <a:rPr lang="it-IT" dirty="0" err="1">
                <a:latin typeface="Helvetica" pitchFamily="2" charset="0"/>
              </a:rPr>
              <a:t>loss</a:t>
            </a:r>
            <a:r>
              <a:rPr lang="it-IT" dirty="0">
                <a:latin typeface="Helvetica" pitchFamily="2" charset="0"/>
              </a:rPr>
              <a:t> and </a:t>
            </a:r>
            <a:r>
              <a:rPr lang="it-IT" dirty="0" err="1">
                <a:latin typeface="Helvetica" pitchFamily="2" charset="0"/>
              </a:rPr>
              <a:t>improvement</a:t>
            </a:r>
            <a:r>
              <a:rPr lang="it-IT" dirty="0">
                <a:latin typeface="Helvetica" pitchFamily="2" charset="0"/>
              </a:rPr>
              <a:t> of </a:t>
            </a:r>
            <a:r>
              <a:rPr lang="it-IT" dirty="0" err="1">
                <a:latin typeface="Helvetica" pitchFamily="2" charset="0"/>
              </a:rPr>
              <a:t>associated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comorbidities</a:t>
            </a:r>
            <a:r>
              <a:rPr lang="it-IT" dirty="0">
                <a:latin typeface="Helvetica" pitchFamily="2" charset="0"/>
              </a:rPr>
              <a:t>.</a:t>
            </a:r>
          </a:p>
          <a:p>
            <a:pPr marL="285750" indent="-285750">
              <a:buFont typeface="Wingdings" pitchFamily="2" charset="2"/>
              <a:buChar char="v"/>
            </a:pPr>
            <a:endParaRPr lang="it-IT" dirty="0"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it-IT" dirty="0">
                <a:latin typeface="Helvetica" pitchFamily="2" charset="0"/>
              </a:rPr>
              <a:t>The </a:t>
            </a:r>
            <a:r>
              <a:rPr lang="it-IT" dirty="0" err="1">
                <a:latin typeface="Helvetica" pitchFamily="2" charset="0"/>
              </a:rPr>
              <a:t>most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performed</a:t>
            </a:r>
            <a:r>
              <a:rPr lang="it-IT" dirty="0">
                <a:latin typeface="Helvetica" pitchFamily="2" charset="0"/>
              </a:rPr>
              <a:t> procedure </a:t>
            </a:r>
            <a:r>
              <a:rPr lang="it-IT" dirty="0" err="1">
                <a:latin typeface="Helvetica" pitchFamily="2" charset="0"/>
              </a:rPr>
              <a:t>is</a:t>
            </a:r>
            <a:r>
              <a:rPr lang="it-IT" dirty="0">
                <a:latin typeface="Helvetica" pitchFamily="2" charset="0"/>
              </a:rPr>
              <a:t> laparoscopic sleeve gastrectomy (LSG) </a:t>
            </a:r>
            <a:r>
              <a:rPr lang="it-IT" dirty="0" err="1">
                <a:latin typeface="Helvetica" pitchFamily="2" charset="0"/>
              </a:rPr>
              <a:t>followed</a:t>
            </a:r>
            <a:r>
              <a:rPr lang="it-IT" dirty="0">
                <a:latin typeface="Helvetica" pitchFamily="2" charset="0"/>
              </a:rPr>
              <a:t> by Roux-en-Y </a:t>
            </a:r>
            <a:r>
              <a:rPr lang="it-IT" dirty="0" err="1">
                <a:latin typeface="Helvetica" pitchFamily="2" charset="0"/>
              </a:rPr>
              <a:t>gastric</a:t>
            </a:r>
            <a:r>
              <a:rPr lang="it-IT" dirty="0">
                <a:latin typeface="Helvetica" pitchFamily="2" charset="0"/>
              </a:rPr>
              <a:t> bypass (RYGB) and </a:t>
            </a:r>
            <a:r>
              <a:rPr lang="it-IT" dirty="0" err="1">
                <a:latin typeface="Helvetica" pitchFamily="2" charset="0"/>
              </a:rPr>
              <a:t>revisional</a:t>
            </a:r>
            <a:r>
              <a:rPr lang="it-IT" dirty="0">
                <a:latin typeface="Helvetica" pitchFamily="2" charset="0"/>
              </a:rPr>
              <a:t> surgery [2]</a:t>
            </a:r>
          </a:p>
          <a:p>
            <a:pPr marL="285750" indent="-285750">
              <a:buFont typeface="Wingdings" pitchFamily="2" charset="2"/>
              <a:buChar char="v"/>
            </a:pPr>
            <a:endParaRPr lang="it-IT" dirty="0"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it-IT" dirty="0" err="1">
                <a:latin typeface="Helvetica" pitchFamily="2" charset="0"/>
              </a:rPr>
              <a:t>Familiarity</a:t>
            </a:r>
            <a:r>
              <a:rPr lang="it-IT" dirty="0">
                <a:latin typeface="Helvetica" pitchFamily="2" charset="0"/>
              </a:rPr>
              <a:t> with the management of procedure-</a:t>
            </a:r>
            <a:r>
              <a:rPr lang="it-IT" dirty="0" err="1">
                <a:latin typeface="Helvetica" pitchFamily="2" charset="0"/>
              </a:rPr>
              <a:t>related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complications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is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increasingly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important</a:t>
            </a:r>
            <a:r>
              <a:rPr lang="it-IT" dirty="0">
                <a:latin typeface="Helvetica" pitchFamily="2" charset="0"/>
              </a:rPr>
              <a:t> for </a:t>
            </a:r>
            <a:r>
              <a:rPr lang="it-IT" dirty="0" err="1">
                <a:latin typeface="Helvetica" pitchFamily="2" charset="0"/>
              </a:rPr>
              <a:t>endoscopists</a:t>
            </a:r>
            <a:r>
              <a:rPr lang="it-IT" dirty="0">
                <a:latin typeface="Helvetica" pitchFamily="2" charset="0"/>
              </a:rPr>
              <a:t> [3].</a:t>
            </a:r>
          </a:p>
          <a:p>
            <a:pPr marL="285750" indent="-285750">
              <a:buFont typeface="Wingdings" pitchFamily="2" charset="2"/>
              <a:buChar char="v"/>
            </a:pPr>
            <a:endParaRPr lang="it-IT" dirty="0"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it-IT" dirty="0">
              <a:latin typeface="Helvetica" pitchFamily="2" charset="0"/>
            </a:endParaRP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10D3E6F-A603-1A70-7E1D-7F2176B0B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23" y="4466657"/>
            <a:ext cx="3278751" cy="199346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3584BD5-3382-0256-2C0E-4856ADF37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4650244"/>
            <a:ext cx="2278248" cy="1993467"/>
          </a:xfrm>
          <a:prstGeom prst="rect">
            <a:avLst/>
          </a:prstGeom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1BF4B206-7BD7-50CA-BA88-1237DBD7906C}"/>
              </a:ext>
            </a:extLst>
          </p:cNvPr>
          <p:cNvSpPr txBox="1"/>
          <p:nvPr/>
        </p:nvSpPr>
        <p:spPr>
          <a:xfrm>
            <a:off x="4310050" y="214290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/>
              <a:t>Background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D23B1D8-F033-B94E-DC95-7417CC60DEC5}"/>
              </a:ext>
            </a:extLst>
          </p:cNvPr>
          <p:cNvSpPr txBox="1"/>
          <p:nvPr/>
        </p:nvSpPr>
        <p:spPr>
          <a:xfrm>
            <a:off x="5132154" y="6412878"/>
            <a:ext cx="57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>
                <a:latin typeface="Arial" panose="020B0604020202020204" pitchFamily="34" charset="0"/>
              </a:rPr>
              <a:t>Ward ZJ et al. </a:t>
            </a:r>
            <a:r>
              <a:rPr lang="it-IT" sz="800" err="1">
                <a:latin typeface="Arial" panose="020B0604020202020204" pitchFamily="34" charset="0"/>
              </a:rPr>
              <a:t>Projected</a:t>
            </a:r>
            <a:r>
              <a:rPr lang="it-IT" sz="800">
                <a:latin typeface="Arial" panose="020B0604020202020204" pitchFamily="34" charset="0"/>
              </a:rPr>
              <a:t> U.S. State-Level </a:t>
            </a:r>
            <a:r>
              <a:rPr lang="it-IT" sz="800" err="1">
                <a:latin typeface="Arial" panose="020B0604020202020204" pitchFamily="34" charset="0"/>
              </a:rPr>
              <a:t>Prevalence</a:t>
            </a:r>
            <a:r>
              <a:rPr lang="it-IT" sz="800">
                <a:latin typeface="Arial" panose="020B0604020202020204" pitchFamily="34" charset="0"/>
              </a:rPr>
              <a:t> of </a:t>
            </a:r>
            <a:r>
              <a:rPr lang="it-IT" sz="800" err="1">
                <a:latin typeface="Arial" panose="020B0604020202020204" pitchFamily="34" charset="0"/>
              </a:rPr>
              <a:t>Adult</a:t>
            </a:r>
            <a:r>
              <a:rPr lang="it-IT" sz="800">
                <a:latin typeface="Arial" panose="020B0604020202020204" pitchFamily="34" charset="0"/>
              </a:rPr>
              <a:t> </a:t>
            </a:r>
            <a:r>
              <a:rPr lang="it-IT" sz="800" err="1">
                <a:latin typeface="Arial" panose="020B0604020202020204" pitchFamily="34" charset="0"/>
              </a:rPr>
              <a:t>Obesity</a:t>
            </a:r>
            <a:r>
              <a:rPr lang="it-IT" sz="800">
                <a:latin typeface="Arial" panose="020B0604020202020204" pitchFamily="34" charset="0"/>
              </a:rPr>
              <a:t> and Severe </a:t>
            </a:r>
            <a:r>
              <a:rPr lang="it-IT" sz="800" err="1">
                <a:latin typeface="Arial" panose="020B0604020202020204" pitchFamily="34" charset="0"/>
              </a:rPr>
              <a:t>Obesity</a:t>
            </a:r>
            <a:r>
              <a:rPr lang="it-IT" sz="800">
                <a:latin typeface="Arial" panose="020B0604020202020204" pitchFamily="34" charset="0"/>
              </a:rPr>
              <a:t>. </a:t>
            </a:r>
            <a:r>
              <a:rPr lang="it-IT" sz="800" err="1">
                <a:latin typeface="Arial" panose="020B0604020202020204" pitchFamily="34" charset="0"/>
              </a:rPr>
              <a:t>N</a:t>
            </a:r>
            <a:r>
              <a:rPr lang="it-IT" sz="800">
                <a:latin typeface="Arial" panose="020B0604020202020204" pitchFamily="34" charset="0"/>
              </a:rPr>
              <a:t> Engl </a:t>
            </a:r>
            <a:r>
              <a:rPr lang="it-IT" sz="800" err="1">
                <a:latin typeface="Arial" panose="020B0604020202020204" pitchFamily="34" charset="0"/>
              </a:rPr>
              <a:t>J</a:t>
            </a:r>
            <a:r>
              <a:rPr lang="it-IT" sz="800">
                <a:latin typeface="Arial" panose="020B0604020202020204" pitchFamily="34" charset="0"/>
              </a:rPr>
              <a:t> </a:t>
            </a:r>
            <a:r>
              <a:rPr lang="it-IT" sz="800" err="1">
                <a:latin typeface="Arial" panose="020B0604020202020204" pitchFamily="34" charset="0"/>
              </a:rPr>
              <a:t>Med</a:t>
            </a:r>
            <a:r>
              <a:rPr lang="it-IT" sz="800">
                <a:latin typeface="Arial" panose="020B0604020202020204" pitchFamily="34" charset="0"/>
              </a:rPr>
              <a:t> 2019</a:t>
            </a:r>
          </a:p>
          <a:p>
            <a:r>
              <a:rPr lang="it-IT" sz="800">
                <a:latin typeface="Arial" panose="020B0604020202020204" pitchFamily="34" charset="0"/>
              </a:rPr>
              <a:t>American Society for </a:t>
            </a:r>
            <a:r>
              <a:rPr lang="it-IT" sz="800" err="1">
                <a:latin typeface="Arial" panose="020B0604020202020204" pitchFamily="34" charset="0"/>
              </a:rPr>
              <a:t>Metabolic</a:t>
            </a:r>
            <a:r>
              <a:rPr lang="it-IT" sz="800">
                <a:latin typeface="Arial" panose="020B0604020202020204" pitchFamily="34" charset="0"/>
              </a:rPr>
              <a:t> and </a:t>
            </a:r>
            <a:r>
              <a:rPr lang="it-IT" sz="800" err="1">
                <a:latin typeface="Arial" panose="020B0604020202020204" pitchFamily="34" charset="0"/>
              </a:rPr>
              <a:t>Bariatric</a:t>
            </a:r>
            <a:r>
              <a:rPr lang="it-IT" sz="800">
                <a:latin typeface="Arial" panose="020B0604020202020204" pitchFamily="34" charset="0"/>
              </a:rPr>
              <a:t> Surgery (ASMBS). Estimate of </a:t>
            </a:r>
            <a:r>
              <a:rPr lang="it-IT" sz="800" err="1">
                <a:latin typeface="Arial" panose="020B0604020202020204" pitchFamily="34" charset="0"/>
              </a:rPr>
              <a:t>bariatric</a:t>
            </a:r>
            <a:r>
              <a:rPr lang="it-IT" sz="800">
                <a:latin typeface="Arial" panose="020B0604020202020204" pitchFamily="34" charset="0"/>
              </a:rPr>
              <a:t> surgery </a:t>
            </a:r>
            <a:r>
              <a:rPr lang="it-IT" sz="800" err="1">
                <a:latin typeface="Arial" panose="020B0604020202020204" pitchFamily="34" charset="0"/>
              </a:rPr>
              <a:t>numbers</a:t>
            </a:r>
            <a:r>
              <a:rPr lang="it-IT" sz="800">
                <a:latin typeface="Arial" panose="020B0604020202020204" pitchFamily="34" charset="0"/>
              </a:rPr>
              <a:t>, 2011-2019</a:t>
            </a:r>
          </a:p>
          <a:p>
            <a:r>
              <a:rPr lang="it-IT" sz="800">
                <a:latin typeface="Arial" panose="020B0604020202020204" pitchFamily="34" charset="0"/>
              </a:rPr>
              <a:t>de Moura DTH et al Status of </a:t>
            </a:r>
            <a:r>
              <a:rPr lang="it-IT" sz="800" err="1">
                <a:latin typeface="Arial" panose="020B0604020202020204" pitchFamily="34" charset="0"/>
              </a:rPr>
              <a:t>bariatric</a:t>
            </a:r>
            <a:r>
              <a:rPr lang="it-IT" sz="800">
                <a:latin typeface="Arial" panose="020B0604020202020204" pitchFamily="34" charset="0"/>
              </a:rPr>
              <a:t> </a:t>
            </a:r>
            <a:r>
              <a:rPr lang="it-IT" sz="800" err="1">
                <a:latin typeface="Arial" panose="020B0604020202020204" pitchFamily="34" charset="0"/>
              </a:rPr>
              <a:t>endoscopy-what</a:t>
            </a:r>
            <a:r>
              <a:rPr lang="it-IT" sz="800">
                <a:latin typeface="Arial" panose="020B0604020202020204" pitchFamily="34" charset="0"/>
              </a:rPr>
              <a:t> </a:t>
            </a:r>
            <a:r>
              <a:rPr lang="it-IT" sz="800" err="1">
                <a:latin typeface="Arial" panose="020B0604020202020204" pitchFamily="34" charset="0"/>
              </a:rPr>
              <a:t>does</a:t>
            </a:r>
            <a:r>
              <a:rPr lang="it-IT" sz="800">
                <a:latin typeface="Arial" panose="020B0604020202020204" pitchFamily="34" charset="0"/>
              </a:rPr>
              <a:t> the </a:t>
            </a:r>
            <a:r>
              <a:rPr lang="it-IT" sz="800" err="1">
                <a:latin typeface="Arial" panose="020B0604020202020204" pitchFamily="34" charset="0"/>
              </a:rPr>
              <a:t>surgeon</a:t>
            </a:r>
            <a:r>
              <a:rPr lang="it-IT" sz="800">
                <a:latin typeface="Arial" panose="020B0604020202020204" pitchFamily="34" charset="0"/>
              </a:rPr>
              <a:t> </a:t>
            </a:r>
            <a:r>
              <a:rPr lang="it-IT" sz="800" err="1">
                <a:latin typeface="Arial" panose="020B0604020202020204" pitchFamily="34" charset="0"/>
              </a:rPr>
              <a:t>need</a:t>
            </a:r>
            <a:r>
              <a:rPr lang="it-IT" sz="800">
                <a:latin typeface="Arial" panose="020B0604020202020204" pitchFamily="34" charset="0"/>
              </a:rPr>
              <a:t> to know? World </a:t>
            </a:r>
            <a:r>
              <a:rPr lang="it-IT" sz="800" err="1">
                <a:latin typeface="Arial" panose="020B0604020202020204" pitchFamily="34" charset="0"/>
              </a:rPr>
              <a:t>J</a:t>
            </a:r>
            <a:r>
              <a:rPr lang="it-IT" sz="800">
                <a:latin typeface="Arial" panose="020B0604020202020204" pitchFamily="34" charset="0"/>
              </a:rPr>
              <a:t> Gastrointest Surg 2022 </a:t>
            </a:r>
          </a:p>
        </p:txBody>
      </p:sp>
    </p:spTree>
    <p:extLst>
      <p:ext uri="{BB962C8B-B14F-4D97-AF65-F5344CB8AC3E}">
        <p14:creationId xmlns:p14="http://schemas.microsoft.com/office/powerpoint/2010/main" val="967468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207568" y="980728"/>
            <a:ext cx="77768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10050" y="214290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Background </a:t>
            </a:r>
          </a:p>
        </p:txBody>
      </p:sp>
      <p:sp>
        <p:nvSpPr>
          <p:cNvPr id="12" name="Segnaposto contenuto 11">
            <a:extLst>
              <a:ext uri="{FF2B5EF4-FFF2-40B4-BE49-F238E27FC236}">
                <a16:creationId xmlns:a16="http://schemas.microsoft.com/office/drawing/2014/main" id="{C9EF5A32-5074-79B8-7A8A-50CCAB7E9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50264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it-IT" sz="1800" dirty="0" err="1">
                <a:latin typeface="Helvetica" pitchFamily="2" charset="0"/>
              </a:rPr>
              <a:t>Leak’s</a:t>
            </a:r>
            <a:r>
              <a:rPr lang="it-IT" sz="1800" dirty="0">
                <a:latin typeface="Helvetica" pitchFamily="2" charset="0"/>
              </a:rPr>
              <a:t> </a:t>
            </a:r>
            <a:r>
              <a:rPr lang="it-IT" sz="1800" dirty="0" err="1">
                <a:latin typeface="Helvetica" pitchFamily="2" charset="0"/>
              </a:rPr>
              <a:t>definition</a:t>
            </a:r>
            <a:r>
              <a:rPr lang="it-IT" sz="1800" dirty="0">
                <a:latin typeface="Helvetica" pitchFamily="2" charset="0"/>
              </a:rPr>
              <a:t>: «</a:t>
            </a:r>
            <a:r>
              <a:rPr lang="it-IT" sz="1800" dirty="0" err="1">
                <a:latin typeface="Helvetica" pitchFamily="2" charset="0"/>
              </a:rPr>
              <a:t>transmural</a:t>
            </a:r>
            <a:r>
              <a:rPr lang="it-IT" sz="1800" dirty="0">
                <a:latin typeface="Helvetica" pitchFamily="2" charset="0"/>
              </a:rPr>
              <a:t> </a:t>
            </a:r>
            <a:r>
              <a:rPr lang="it-IT" sz="1800" dirty="0" err="1">
                <a:latin typeface="Helvetica" pitchFamily="2" charset="0"/>
              </a:rPr>
              <a:t>defect</a:t>
            </a:r>
            <a:r>
              <a:rPr lang="it-IT" sz="1800" dirty="0">
                <a:latin typeface="Helvetica" pitchFamily="2" charset="0"/>
              </a:rPr>
              <a:t> with </a:t>
            </a:r>
            <a:r>
              <a:rPr lang="it-IT" sz="1800" dirty="0" err="1">
                <a:latin typeface="Helvetica" pitchFamily="2" charset="0"/>
              </a:rPr>
              <a:t>communication</a:t>
            </a:r>
            <a:r>
              <a:rPr lang="it-IT" sz="1800" dirty="0">
                <a:latin typeface="Helvetica" pitchFamily="2" charset="0"/>
              </a:rPr>
              <a:t> </a:t>
            </a:r>
            <a:r>
              <a:rPr lang="it-IT" sz="1800" dirty="0" err="1">
                <a:latin typeface="Helvetica" pitchFamily="2" charset="0"/>
              </a:rPr>
              <a:t>between</a:t>
            </a:r>
            <a:r>
              <a:rPr lang="it-IT" sz="1800" dirty="0">
                <a:latin typeface="Helvetica" pitchFamily="2" charset="0"/>
              </a:rPr>
              <a:t> the intra and </a:t>
            </a:r>
            <a:r>
              <a:rPr lang="it-IT" sz="1800" dirty="0" err="1">
                <a:latin typeface="Helvetica" pitchFamily="2" charset="0"/>
              </a:rPr>
              <a:t>extraluminal</a:t>
            </a:r>
            <a:r>
              <a:rPr lang="it-IT" sz="1800" dirty="0">
                <a:latin typeface="Helvetica" pitchFamily="2" charset="0"/>
              </a:rPr>
              <a:t> </a:t>
            </a:r>
            <a:r>
              <a:rPr lang="it-IT" sz="1800" dirty="0" err="1">
                <a:latin typeface="Helvetica" pitchFamily="2" charset="0"/>
              </a:rPr>
              <a:t>compartments</a:t>
            </a:r>
            <a:r>
              <a:rPr lang="it-IT" sz="1800" dirty="0">
                <a:latin typeface="Helvetica" pitchFamily="2" charset="0"/>
              </a:rPr>
              <a:t>».</a:t>
            </a:r>
          </a:p>
          <a:p>
            <a:r>
              <a:rPr lang="it-IT" sz="1800" dirty="0" err="1">
                <a:latin typeface="Helvetica" pitchFamily="2" charset="0"/>
              </a:rPr>
              <a:t>Early</a:t>
            </a:r>
            <a:r>
              <a:rPr lang="it-IT" sz="1800" dirty="0">
                <a:latin typeface="Helvetica" pitchFamily="2" charset="0"/>
              </a:rPr>
              <a:t> (&lt; 48–72 h)</a:t>
            </a:r>
          </a:p>
          <a:p>
            <a:r>
              <a:rPr lang="it-IT" sz="1800" dirty="0">
                <a:latin typeface="Helvetica" pitchFamily="2" charset="0"/>
              </a:rPr>
              <a:t>Intermediate (3–30 days)</a:t>
            </a:r>
          </a:p>
          <a:p>
            <a:r>
              <a:rPr lang="it-IT" sz="1800" dirty="0">
                <a:latin typeface="Helvetica" pitchFamily="2" charset="0"/>
              </a:rPr>
              <a:t>Late (&gt; 30 days)</a:t>
            </a:r>
          </a:p>
          <a:p>
            <a:endParaRPr lang="it-IT" sz="1800" dirty="0">
              <a:latin typeface="Helvetica" pitchFamily="2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sz="1800" dirty="0" err="1">
                <a:latin typeface="Helvetica" pitchFamily="2" charset="0"/>
              </a:rPr>
              <a:t>Fistula’s</a:t>
            </a:r>
            <a:r>
              <a:rPr lang="it-IT" sz="1800" dirty="0">
                <a:latin typeface="Helvetica" pitchFamily="2" charset="0"/>
              </a:rPr>
              <a:t> </a:t>
            </a:r>
            <a:r>
              <a:rPr lang="it-IT" sz="1800" dirty="0" err="1">
                <a:latin typeface="Helvetica" pitchFamily="2" charset="0"/>
              </a:rPr>
              <a:t>definition</a:t>
            </a:r>
            <a:r>
              <a:rPr lang="it-IT" sz="1800" dirty="0">
                <a:latin typeface="Helvetica" pitchFamily="2" charset="0"/>
              </a:rPr>
              <a:t>: «</a:t>
            </a:r>
            <a:r>
              <a:rPr lang="it-IT" sz="1800" dirty="0" err="1">
                <a:latin typeface="Helvetica" pitchFamily="2" charset="0"/>
              </a:rPr>
              <a:t>abnormal</a:t>
            </a:r>
            <a:r>
              <a:rPr lang="it-IT" sz="1800" dirty="0">
                <a:latin typeface="Helvetica" pitchFamily="2" charset="0"/>
              </a:rPr>
              <a:t> </a:t>
            </a:r>
            <a:r>
              <a:rPr lang="it-IT" sz="1800" dirty="0" err="1">
                <a:latin typeface="Helvetica" pitchFamily="2" charset="0"/>
              </a:rPr>
              <a:t>communication</a:t>
            </a:r>
            <a:r>
              <a:rPr lang="it-IT" sz="1800" dirty="0">
                <a:latin typeface="Helvetica" pitchFamily="2" charset="0"/>
              </a:rPr>
              <a:t> </a:t>
            </a:r>
            <a:r>
              <a:rPr lang="it-IT" sz="1800" dirty="0" err="1">
                <a:latin typeface="Helvetica" pitchFamily="2" charset="0"/>
              </a:rPr>
              <a:t>between</a:t>
            </a:r>
            <a:r>
              <a:rPr lang="it-IT" sz="1800" dirty="0">
                <a:latin typeface="Helvetica" pitchFamily="2" charset="0"/>
              </a:rPr>
              <a:t> </a:t>
            </a:r>
            <a:r>
              <a:rPr lang="it-IT" sz="1800" dirty="0" err="1">
                <a:latin typeface="Helvetica" pitchFamily="2" charset="0"/>
              </a:rPr>
              <a:t>two</a:t>
            </a:r>
            <a:r>
              <a:rPr lang="it-IT" sz="1800" dirty="0">
                <a:latin typeface="Helvetica" pitchFamily="2" charset="0"/>
              </a:rPr>
              <a:t> </a:t>
            </a:r>
            <a:r>
              <a:rPr lang="it-IT" sz="1800" dirty="0" err="1">
                <a:latin typeface="Helvetica" pitchFamily="2" charset="0"/>
              </a:rPr>
              <a:t>epithelialized</a:t>
            </a:r>
            <a:r>
              <a:rPr lang="it-IT" sz="1800" dirty="0">
                <a:latin typeface="Helvetica" pitchFamily="2" charset="0"/>
              </a:rPr>
              <a:t> </a:t>
            </a:r>
            <a:r>
              <a:rPr lang="it-IT" sz="1800" dirty="0" err="1">
                <a:latin typeface="Helvetica" pitchFamily="2" charset="0"/>
              </a:rPr>
              <a:t>surfaces</a:t>
            </a:r>
            <a:r>
              <a:rPr lang="it-IT" sz="1800" dirty="0">
                <a:latin typeface="Helvetica" pitchFamily="2" charset="0"/>
              </a:rPr>
              <a:t>».</a:t>
            </a:r>
          </a:p>
          <a:p>
            <a:r>
              <a:rPr lang="it-IT" sz="1800" dirty="0">
                <a:latin typeface="Helvetica" pitchFamily="2" charset="0"/>
              </a:rPr>
              <a:t>Internal fistula: </a:t>
            </a:r>
            <a:r>
              <a:rPr lang="it-IT" sz="1800" dirty="0" err="1">
                <a:latin typeface="Helvetica" pitchFamily="2" charset="0"/>
              </a:rPr>
              <a:t>between</a:t>
            </a:r>
            <a:r>
              <a:rPr lang="it-IT" sz="1800" dirty="0">
                <a:latin typeface="Helvetica" pitchFamily="2" charset="0"/>
              </a:rPr>
              <a:t> </a:t>
            </a:r>
            <a:r>
              <a:rPr lang="it-IT" sz="1800" dirty="0" err="1">
                <a:latin typeface="Helvetica" pitchFamily="2" charset="0"/>
              </a:rPr>
              <a:t>two</a:t>
            </a:r>
            <a:r>
              <a:rPr lang="it-IT" sz="1800" dirty="0">
                <a:latin typeface="Helvetica" pitchFamily="2" charset="0"/>
              </a:rPr>
              <a:t> </a:t>
            </a:r>
            <a:r>
              <a:rPr lang="it-IT" sz="1800" dirty="0" err="1">
                <a:latin typeface="Helvetica" pitchFamily="2" charset="0"/>
              </a:rPr>
              <a:t>internal</a:t>
            </a:r>
            <a:r>
              <a:rPr lang="it-IT" sz="1800" dirty="0">
                <a:latin typeface="Helvetica" pitchFamily="2" charset="0"/>
              </a:rPr>
              <a:t> </a:t>
            </a:r>
            <a:r>
              <a:rPr lang="it-IT" sz="1800" dirty="0" err="1">
                <a:latin typeface="Helvetica" pitchFamily="2" charset="0"/>
              </a:rPr>
              <a:t>epithelialized</a:t>
            </a:r>
            <a:r>
              <a:rPr lang="it-IT" sz="1800" dirty="0">
                <a:latin typeface="Helvetica" pitchFamily="2" charset="0"/>
              </a:rPr>
              <a:t> </a:t>
            </a:r>
            <a:r>
              <a:rPr lang="it-IT" sz="1800" dirty="0" err="1">
                <a:latin typeface="Helvetica" pitchFamily="2" charset="0"/>
              </a:rPr>
              <a:t>organs</a:t>
            </a:r>
            <a:endParaRPr lang="it-IT" sz="1800" dirty="0">
              <a:latin typeface="Helvetica" pitchFamily="2" charset="0"/>
            </a:endParaRPr>
          </a:p>
          <a:p>
            <a:r>
              <a:rPr lang="it-IT" sz="1800" dirty="0" err="1">
                <a:latin typeface="Helvetica" pitchFamily="2" charset="0"/>
              </a:rPr>
              <a:t>External</a:t>
            </a:r>
            <a:r>
              <a:rPr lang="it-IT" sz="1800" dirty="0">
                <a:latin typeface="Helvetica" pitchFamily="2" charset="0"/>
              </a:rPr>
              <a:t> fistula: </a:t>
            </a:r>
            <a:r>
              <a:rPr lang="it-IT" sz="1800" dirty="0" err="1">
                <a:latin typeface="Helvetica" pitchFamily="2" charset="0"/>
              </a:rPr>
              <a:t>between</a:t>
            </a:r>
            <a:r>
              <a:rPr lang="it-IT" sz="1800" dirty="0">
                <a:latin typeface="Helvetica" pitchFamily="2" charset="0"/>
              </a:rPr>
              <a:t> an </a:t>
            </a:r>
            <a:r>
              <a:rPr lang="it-IT" sz="1800" dirty="0" err="1">
                <a:latin typeface="Helvetica" pitchFamily="2" charset="0"/>
              </a:rPr>
              <a:t>internal</a:t>
            </a:r>
            <a:r>
              <a:rPr lang="it-IT" sz="1800" dirty="0">
                <a:latin typeface="Helvetica" pitchFamily="2" charset="0"/>
              </a:rPr>
              <a:t> </a:t>
            </a:r>
            <a:r>
              <a:rPr lang="it-IT" sz="1800" dirty="0" err="1">
                <a:latin typeface="Helvetica" pitchFamily="2" charset="0"/>
              </a:rPr>
              <a:t>organ</a:t>
            </a:r>
            <a:r>
              <a:rPr lang="it-IT" sz="1800" dirty="0">
                <a:latin typeface="Helvetica" pitchFamily="2" charset="0"/>
              </a:rPr>
              <a:t> and the </a:t>
            </a:r>
            <a:r>
              <a:rPr lang="it-IT" sz="1800" dirty="0" err="1">
                <a:latin typeface="Helvetica" pitchFamily="2" charset="0"/>
              </a:rPr>
              <a:t>skin</a:t>
            </a:r>
            <a:r>
              <a:rPr lang="it-IT" sz="1800" dirty="0">
                <a:latin typeface="Helvetica" pitchFamily="2" charset="0"/>
              </a:rPr>
              <a:t> </a:t>
            </a:r>
            <a:r>
              <a:rPr lang="it-IT" sz="1800" dirty="0" err="1">
                <a:latin typeface="Helvetica" pitchFamily="2" charset="0"/>
              </a:rPr>
              <a:t>surface</a:t>
            </a:r>
            <a:r>
              <a:rPr lang="it-IT" sz="1800" dirty="0">
                <a:latin typeface="Helvetica" pitchFamily="2" charset="0"/>
              </a:rPr>
              <a:t> [5].</a:t>
            </a:r>
          </a:p>
          <a:p>
            <a:pPr>
              <a:buFont typeface="Wingdings" pitchFamily="2" charset="2"/>
              <a:buChar char="v"/>
            </a:pPr>
            <a:endParaRPr lang="it-IT" sz="1800" dirty="0">
              <a:latin typeface="Helvetica" pitchFamily="2" charset="0"/>
            </a:endParaRPr>
          </a:p>
          <a:p>
            <a:pPr>
              <a:buFont typeface="Wingdings" pitchFamily="2" charset="2"/>
              <a:buChar char="v"/>
            </a:pPr>
            <a:endParaRPr lang="it-IT" sz="1800" dirty="0">
              <a:latin typeface="Helvetica" pitchFamily="2" charset="0"/>
            </a:endParaRPr>
          </a:p>
          <a:p>
            <a:pPr>
              <a:buFont typeface="Wingdings" pitchFamily="2" charset="2"/>
              <a:buChar char="v"/>
            </a:pPr>
            <a:endParaRPr lang="it-IT" sz="1800" dirty="0">
              <a:latin typeface="Helvetica" pitchFamily="2" charset="0"/>
            </a:endParaRPr>
          </a:p>
          <a:p>
            <a:pPr>
              <a:buFont typeface="Wingdings" pitchFamily="2" charset="2"/>
              <a:buChar char="v"/>
            </a:pPr>
            <a:endParaRPr lang="it-IT" sz="1800" dirty="0">
              <a:latin typeface="Helvetica" pitchFamily="2" charset="0"/>
            </a:endParaRPr>
          </a:p>
          <a:p>
            <a:pPr>
              <a:buFont typeface="Wingdings" pitchFamily="2" charset="2"/>
              <a:buChar char="v"/>
            </a:pPr>
            <a:endParaRPr lang="it-IT" sz="1800" dirty="0">
              <a:latin typeface="Helvetica" pitchFamily="2" charset="0"/>
            </a:endParaRPr>
          </a:p>
          <a:p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B986C1-E585-6130-8B0B-4FFD6092877B}"/>
              </a:ext>
            </a:extLst>
          </p:cNvPr>
          <p:cNvSpPr txBox="1"/>
          <p:nvPr/>
        </p:nvSpPr>
        <p:spPr>
          <a:xfrm>
            <a:off x="5159896" y="6519446"/>
            <a:ext cx="5724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>
                <a:latin typeface="Arial" panose="020B0604020202020204" pitchFamily="34" charset="0"/>
              </a:rPr>
              <a:t>de Moura DTH, </a:t>
            </a:r>
            <a:r>
              <a:rPr lang="it-IT" sz="800" err="1">
                <a:latin typeface="Arial" panose="020B0604020202020204" pitchFamily="34" charset="0"/>
              </a:rPr>
              <a:t>Sachdev</a:t>
            </a:r>
            <a:r>
              <a:rPr lang="it-IT" sz="800">
                <a:latin typeface="Arial" panose="020B0604020202020204" pitchFamily="34" charset="0"/>
              </a:rPr>
              <a:t> AH, Thompson CC. Endoscopic Full-</a:t>
            </a:r>
            <a:r>
              <a:rPr lang="it-IT" sz="800" err="1">
                <a:latin typeface="Arial" panose="020B0604020202020204" pitchFamily="34" charset="0"/>
              </a:rPr>
              <a:t>Thickness</a:t>
            </a:r>
            <a:r>
              <a:rPr lang="it-IT" sz="800">
                <a:latin typeface="Arial" panose="020B0604020202020204" pitchFamily="34" charset="0"/>
              </a:rPr>
              <a:t> </a:t>
            </a:r>
            <a:r>
              <a:rPr lang="it-IT" sz="800" err="1">
                <a:latin typeface="Arial" panose="020B0604020202020204" pitchFamily="34" charset="0"/>
              </a:rPr>
              <a:t>Defects</a:t>
            </a:r>
            <a:r>
              <a:rPr lang="it-IT" sz="800">
                <a:latin typeface="Arial" panose="020B0604020202020204" pitchFamily="34" charset="0"/>
              </a:rPr>
              <a:t> and </a:t>
            </a:r>
            <a:r>
              <a:rPr lang="it-IT" sz="800" err="1">
                <a:latin typeface="Arial" panose="020B0604020202020204" pitchFamily="34" charset="0"/>
              </a:rPr>
              <a:t>Closure</a:t>
            </a:r>
            <a:r>
              <a:rPr lang="it-IT" sz="800">
                <a:latin typeface="Arial" panose="020B0604020202020204" pitchFamily="34" charset="0"/>
              </a:rPr>
              <a:t> Techniques. </a:t>
            </a:r>
            <a:r>
              <a:rPr lang="it-IT" sz="800" i="1">
                <a:latin typeface="Arial" panose="020B0604020202020204" pitchFamily="34" charset="0"/>
              </a:rPr>
              <a:t>Curr Treat Options Gastroenterol </a:t>
            </a:r>
            <a:r>
              <a:rPr lang="it-IT" sz="800">
                <a:latin typeface="Arial" panose="020B0604020202020204" pitchFamily="34" charset="0"/>
              </a:rPr>
              <a:t>2018 </a:t>
            </a:r>
          </a:p>
        </p:txBody>
      </p:sp>
    </p:spTree>
    <p:extLst>
      <p:ext uri="{BB962C8B-B14F-4D97-AF65-F5344CB8AC3E}">
        <p14:creationId xmlns:p14="http://schemas.microsoft.com/office/powerpoint/2010/main" val="2076833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207568" y="980728"/>
            <a:ext cx="77768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47828" y="26622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Background (</a:t>
            </a:r>
            <a:r>
              <a:rPr lang="it-IT" sz="2800" dirty="0" err="1"/>
              <a:t>Pathophysiology</a:t>
            </a:r>
            <a:r>
              <a:rPr lang="it-IT" sz="2800" dirty="0"/>
              <a:t>)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10F4E7B-DEF4-C421-3AB5-023200717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66019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it-IT" sz="1800" dirty="0" err="1">
                <a:latin typeface="Helvetica" pitchFamily="2" charset="0"/>
              </a:rPr>
              <a:t>Leak’s</a:t>
            </a:r>
            <a:r>
              <a:rPr lang="it-IT" sz="1800" dirty="0">
                <a:latin typeface="Helvetica" pitchFamily="2" charset="0"/>
              </a:rPr>
              <a:t> post-LSG: </a:t>
            </a:r>
            <a:r>
              <a:rPr lang="it-IT" sz="1800" dirty="0">
                <a:solidFill>
                  <a:srgbClr val="000000"/>
                </a:solidFill>
                <a:latin typeface="Helvetica" pitchFamily="2" charset="0"/>
              </a:rPr>
              <a:t>High pressure on the </a:t>
            </a:r>
            <a:r>
              <a:rPr lang="it-IT" sz="1800" dirty="0" err="1">
                <a:solidFill>
                  <a:srgbClr val="000000"/>
                </a:solidFill>
                <a:latin typeface="Helvetica" pitchFamily="2" charset="0"/>
              </a:rPr>
              <a:t>proximal</a:t>
            </a:r>
            <a:r>
              <a:rPr lang="it-IT" sz="1800" dirty="0">
                <a:solidFill>
                  <a:srgbClr val="000000"/>
                </a:solidFill>
                <a:latin typeface="Helvetica" pitchFamily="2" charset="0"/>
              </a:rPr>
              <a:t> side of the suture, angle of the </a:t>
            </a:r>
            <a:r>
              <a:rPr lang="it-IT" sz="1800" dirty="0" err="1">
                <a:solidFill>
                  <a:srgbClr val="000000"/>
                </a:solidFill>
                <a:latin typeface="Helvetica" pitchFamily="2" charset="0"/>
              </a:rPr>
              <a:t>gastric</a:t>
            </a:r>
            <a:r>
              <a:rPr lang="it-IT" sz="18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Helvetica" pitchFamily="2" charset="0"/>
              </a:rPr>
              <a:t>tubule</a:t>
            </a:r>
            <a:r>
              <a:rPr lang="it-IT" sz="18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it-IT" sz="1800" dirty="0">
                <a:latin typeface="Helvetica" pitchFamily="2" charset="0"/>
              </a:rPr>
              <a:t>and ischemia [10]. </a:t>
            </a:r>
          </a:p>
          <a:p>
            <a:pPr>
              <a:buFont typeface="Wingdings" pitchFamily="2" charset="2"/>
              <a:buChar char="v"/>
            </a:pPr>
            <a:r>
              <a:rPr lang="it-IT" sz="1800" dirty="0">
                <a:latin typeface="Helvetica" pitchFamily="2" charset="0"/>
              </a:rPr>
              <a:t>Constant stream of </a:t>
            </a:r>
            <a:r>
              <a:rPr lang="it-IT" sz="1800" dirty="0" err="1">
                <a:latin typeface="Helvetica" pitchFamily="2" charset="0"/>
              </a:rPr>
              <a:t>fluid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 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P</a:t>
            </a:r>
            <a:r>
              <a:rPr lang="it-IT" sz="1800" dirty="0" err="1">
                <a:latin typeface="Helvetica" pitchFamily="2" charset="0"/>
              </a:rPr>
              <a:t>atency</a:t>
            </a:r>
            <a:r>
              <a:rPr lang="it-IT" sz="1800" dirty="0">
                <a:latin typeface="Helvetica" pitchFamily="2" charset="0"/>
              </a:rPr>
              <a:t> of the </a:t>
            </a:r>
            <a:r>
              <a:rPr lang="it-IT" sz="1800" dirty="0" err="1">
                <a:latin typeface="Helvetica" pitchFamily="2" charset="0"/>
              </a:rPr>
              <a:t>defect</a:t>
            </a:r>
            <a:r>
              <a:rPr lang="it-IT" sz="1800" dirty="0">
                <a:latin typeface="Helvetica" pitchFamily="2" charset="0"/>
              </a:rPr>
              <a:t> and </a:t>
            </a:r>
            <a:r>
              <a:rPr lang="it-IT" sz="1800" dirty="0" err="1">
                <a:latin typeface="Helvetica" pitchFamily="2" charset="0"/>
              </a:rPr>
              <a:t>apposition</a:t>
            </a:r>
            <a:r>
              <a:rPr lang="it-IT" sz="1800" dirty="0">
                <a:latin typeface="Helvetica" pitchFamily="2" charset="0"/>
              </a:rPr>
              <a:t> of </a:t>
            </a:r>
            <a:r>
              <a:rPr lang="it-IT" sz="1800" dirty="0" err="1">
                <a:latin typeface="Helvetica" pitchFamily="2" charset="0"/>
              </a:rPr>
              <a:t>fibroblastic</a:t>
            </a:r>
            <a:r>
              <a:rPr lang="it-IT" sz="1800" dirty="0">
                <a:latin typeface="Helvetica" pitchFamily="2" charset="0"/>
              </a:rPr>
              <a:t> </a:t>
            </a:r>
            <a:r>
              <a:rPr lang="it-IT" sz="1800" dirty="0" err="1">
                <a:latin typeface="Helvetica" pitchFamily="2" charset="0"/>
              </a:rPr>
              <a:t>cells</a:t>
            </a:r>
            <a:endParaRPr lang="it-IT" sz="1800" dirty="0">
              <a:latin typeface="Helvetica" pitchFamily="2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sz="1800" dirty="0" err="1">
                <a:latin typeface="Helvetica" pitchFamily="2" charset="0"/>
              </a:rPr>
              <a:t>Most</a:t>
            </a:r>
            <a:r>
              <a:rPr lang="it-IT" sz="1800" dirty="0">
                <a:latin typeface="Helvetica" pitchFamily="2" charset="0"/>
              </a:rPr>
              <a:t> post-LSG leaks </a:t>
            </a:r>
            <a:r>
              <a:rPr lang="it-IT" sz="1800" dirty="0" err="1">
                <a:latin typeface="Helvetica" pitchFamily="2" charset="0"/>
              </a:rPr>
              <a:t>occur</a:t>
            </a:r>
            <a:r>
              <a:rPr lang="it-IT" sz="1800" dirty="0">
                <a:latin typeface="Helvetica" pitchFamily="2" charset="0"/>
              </a:rPr>
              <a:t> </a:t>
            </a:r>
            <a:r>
              <a:rPr lang="it-IT" sz="1800" dirty="0" err="1">
                <a:latin typeface="Helvetica" pitchFamily="2" charset="0"/>
              </a:rPr>
              <a:t>at</a:t>
            </a:r>
            <a:r>
              <a:rPr lang="it-IT" sz="1800" dirty="0">
                <a:latin typeface="Helvetica" pitchFamily="2" charset="0"/>
              </a:rPr>
              <a:t> the angle of His (</a:t>
            </a:r>
            <a:r>
              <a:rPr lang="it-IT" sz="1800" dirty="0" err="1">
                <a:latin typeface="Helvetica" pitchFamily="2" charset="0"/>
              </a:rPr>
              <a:t>highest</a:t>
            </a:r>
            <a:r>
              <a:rPr lang="it-IT" sz="1800" dirty="0">
                <a:latin typeface="Helvetica" pitchFamily="2" charset="0"/>
              </a:rPr>
              <a:t> pressure zone)</a:t>
            </a:r>
          </a:p>
          <a:p>
            <a:pPr>
              <a:buFont typeface="Wingdings" pitchFamily="2" charset="2"/>
              <a:buChar char="v"/>
            </a:pPr>
            <a:r>
              <a:rPr lang="it-IT" sz="1800" dirty="0" err="1">
                <a:latin typeface="Helvetica" pitchFamily="2" charset="0"/>
              </a:rPr>
              <a:t>Most</a:t>
            </a:r>
            <a:r>
              <a:rPr lang="it-IT" sz="1800" dirty="0">
                <a:latin typeface="Helvetica" pitchFamily="2" charset="0"/>
              </a:rPr>
              <a:t> post-RYGB leaks </a:t>
            </a:r>
            <a:r>
              <a:rPr lang="it-IT" sz="1800" dirty="0" err="1">
                <a:latin typeface="Helvetica" pitchFamily="2" charset="0"/>
              </a:rPr>
              <a:t>extend</a:t>
            </a:r>
            <a:r>
              <a:rPr lang="it-IT" sz="1800" dirty="0">
                <a:latin typeface="Helvetica" pitchFamily="2" charset="0"/>
              </a:rPr>
              <a:t> to the </a:t>
            </a:r>
            <a:r>
              <a:rPr lang="it-IT" sz="1800" dirty="0" err="1">
                <a:latin typeface="Helvetica" pitchFamily="2" charset="0"/>
              </a:rPr>
              <a:t>left</a:t>
            </a:r>
            <a:r>
              <a:rPr lang="it-IT" sz="1800" dirty="0">
                <a:latin typeface="Helvetica" pitchFamily="2" charset="0"/>
              </a:rPr>
              <a:t> of GJ </a:t>
            </a:r>
            <a:r>
              <a:rPr lang="it-IT" sz="1800" dirty="0" err="1">
                <a:latin typeface="Helvetica" pitchFamily="2" charset="0"/>
              </a:rPr>
              <a:t>anastomosis</a:t>
            </a:r>
            <a:r>
              <a:rPr lang="it-IT" sz="1800" dirty="0">
                <a:latin typeface="Helvetica" pitchFamily="2" charset="0"/>
              </a:rPr>
              <a:t> [11]</a:t>
            </a:r>
          </a:p>
          <a:p>
            <a:pPr>
              <a:buFont typeface="Wingdings" pitchFamily="2" charset="2"/>
              <a:buChar char="v"/>
            </a:pPr>
            <a:endParaRPr lang="it-IT" sz="1800" dirty="0">
              <a:latin typeface="Helvetica" pitchFamily="2" charset="0"/>
            </a:endParaRPr>
          </a:p>
          <a:p>
            <a:pPr marL="0" indent="0">
              <a:buNone/>
            </a:pPr>
            <a:endParaRPr lang="it-IT" sz="1800" dirty="0">
              <a:latin typeface="Helvetica" pitchFamily="2" charset="0"/>
            </a:endParaRPr>
          </a:p>
          <a:p>
            <a:pPr>
              <a:buFont typeface="Wingdings" pitchFamily="2" charset="2"/>
              <a:buChar char="v"/>
            </a:pPr>
            <a:endParaRPr lang="it-IT" sz="1800" dirty="0">
              <a:latin typeface="Helvetica" pitchFamily="2" charset="0"/>
            </a:endParaRPr>
          </a:p>
          <a:p>
            <a:pPr>
              <a:buFont typeface="Wingdings" pitchFamily="2" charset="2"/>
              <a:buChar char="v"/>
            </a:pPr>
            <a:endParaRPr lang="it-IT" sz="1800" dirty="0">
              <a:latin typeface="Helvetica" pitchFamily="2" charset="0"/>
            </a:endParaRPr>
          </a:p>
        </p:txBody>
      </p:sp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02F9F42C-78B9-5854-331A-1CC70D3D99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92" y="3526648"/>
            <a:ext cx="4434636" cy="332597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BF72B3A-217E-B563-CBAB-BD20733A0A98}"/>
              </a:ext>
            </a:extLst>
          </p:cNvPr>
          <p:cNvSpPr txBox="1"/>
          <p:nvPr/>
        </p:nvSpPr>
        <p:spPr>
          <a:xfrm>
            <a:off x="5095740" y="6241881"/>
            <a:ext cx="5724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err="1">
                <a:latin typeface="Arial" panose="020B0604020202020204" pitchFamily="34" charset="0"/>
              </a:rPr>
              <a:t>Parikh</a:t>
            </a:r>
            <a:r>
              <a:rPr lang="it-IT" sz="800">
                <a:latin typeface="Arial" panose="020B0604020202020204" pitchFamily="34" charset="0"/>
              </a:rPr>
              <a:t> MS et al </a:t>
            </a:r>
            <a:r>
              <a:rPr lang="it-IT" sz="800" err="1">
                <a:latin typeface="Arial" panose="020B0604020202020204" pitchFamily="34" charset="0"/>
              </a:rPr>
              <a:t>Objective</a:t>
            </a:r>
            <a:r>
              <a:rPr lang="it-IT" sz="800">
                <a:latin typeface="Arial" panose="020B0604020202020204" pitchFamily="34" charset="0"/>
              </a:rPr>
              <a:t> </a:t>
            </a:r>
            <a:r>
              <a:rPr lang="it-IT" sz="800" err="1">
                <a:latin typeface="Arial" panose="020B0604020202020204" pitchFamily="34" charset="0"/>
              </a:rPr>
              <a:t>comparison</a:t>
            </a:r>
            <a:r>
              <a:rPr lang="it-IT" sz="800">
                <a:latin typeface="Arial" panose="020B0604020202020204" pitchFamily="34" charset="0"/>
              </a:rPr>
              <a:t> of </a:t>
            </a:r>
            <a:r>
              <a:rPr lang="it-IT" sz="800" err="1">
                <a:latin typeface="Arial" panose="020B0604020202020204" pitchFamily="34" charset="0"/>
              </a:rPr>
              <a:t>complications</a:t>
            </a:r>
            <a:r>
              <a:rPr lang="it-IT" sz="800">
                <a:latin typeface="Arial" panose="020B0604020202020204" pitchFamily="34" charset="0"/>
              </a:rPr>
              <a:t> </a:t>
            </a:r>
            <a:r>
              <a:rPr lang="it-IT" sz="800" err="1">
                <a:latin typeface="Arial" panose="020B0604020202020204" pitchFamily="34" charset="0"/>
              </a:rPr>
              <a:t>resulting</a:t>
            </a:r>
            <a:r>
              <a:rPr lang="it-IT" sz="800">
                <a:latin typeface="Arial" panose="020B0604020202020204" pitchFamily="34" charset="0"/>
              </a:rPr>
              <a:t> from laparoscopic </a:t>
            </a:r>
            <a:r>
              <a:rPr lang="it-IT" sz="800" err="1">
                <a:latin typeface="Arial" panose="020B0604020202020204" pitchFamily="34" charset="0"/>
              </a:rPr>
              <a:t>bariatric</a:t>
            </a:r>
            <a:r>
              <a:rPr lang="it-IT" sz="800">
                <a:latin typeface="Arial" panose="020B0604020202020204" pitchFamily="34" charset="0"/>
              </a:rPr>
              <a:t> </a:t>
            </a:r>
            <a:r>
              <a:rPr lang="it-IT" sz="800" err="1">
                <a:latin typeface="Arial" panose="020B0604020202020204" pitchFamily="34" charset="0"/>
              </a:rPr>
              <a:t>procedures</a:t>
            </a:r>
            <a:r>
              <a:rPr lang="it-IT" sz="800">
                <a:latin typeface="Arial" panose="020B0604020202020204" pitchFamily="34" charset="0"/>
              </a:rPr>
              <a:t>. </a:t>
            </a:r>
            <a:r>
              <a:rPr lang="it-IT" sz="800" err="1">
                <a:latin typeface="Arial" panose="020B0604020202020204" pitchFamily="34" charset="0"/>
              </a:rPr>
              <a:t>J</a:t>
            </a:r>
            <a:r>
              <a:rPr lang="it-IT" sz="800">
                <a:latin typeface="Arial" panose="020B0604020202020204" pitchFamily="34" charset="0"/>
              </a:rPr>
              <a:t> Am </a:t>
            </a:r>
            <a:r>
              <a:rPr lang="it-IT" sz="800" err="1">
                <a:latin typeface="Arial" panose="020B0604020202020204" pitchFamily="34" charset="0"/>
              </a:rPr>
              <a:t>Coll</a:t>
            </a:r>
            <a:r>
              <a:rPr lang="it-IT" sz="800">
                <a:latin typeface="Arial" panose="020B0604020202020204" pitchFamily="34" charset="0"/>
              </a:rPr>
              <a:t> Surg 202:252–261 </a:t>
            </a:r>
          </a:p>
          <a:p>
            <a:r>
              <a:rPr lang="it-IT" sz="800">
                <a:latin typeface="Arial" panose="020B0604020202020204" pitchFamily="34" charset="0"/>
              </a:rPr>
              <a:t>Marc </a:t>
            </a:r>
            <a:r>
              <a:rPr lang="it-IT" sz="800" err="1">
                <a:latin typeface="Arial" panose="020B0604020202020204" pitchFamily="34" charset="0"/>
              </a:rPr>
              <a:t>S</a:t>
            </a:r>
            <a:r>
              <a:rPr lang="it-IT" sz="800">
                <a:latin typeface="Arial" panose="020B0604020202020204" pitchFamily="34" charset="0"/>
              </a:rPr>
              <a:t>, Levine LRC (2014) Imaging of </a:t>
            </a:r>
            <a:r>
              <a:rPr lang="it-IT" sz="800" err="1">
                <a:latin typeface="Arial" panose="020B0604020202020204" pitchFamily="34" charset="0"/>
              </a:rPr>
              <a:t>bariatric</a:t>
            </a:r>
            <a:r>
              <a:rPr lang="it-IT" sz="800">
                <a:latin typeface="Arial" panose="020B0604020202020204" pitchFamily="34" charset="0"/>
              </a:rPr>
              <a:t> surgery: </a:t>
            </a:r>
            <a:r>
              <a:rPr lang="it-IT" sz="800" err="1">
                <a:latin typeface="Arial" panose="020B0604020202020204" pitchFamily="34" charset="0"/>
              </a:rPr>
              <a:t>Normal</a:t>
            </a:r>
            <a:r>
              <a:rPr lang="it-IT" sz="800">
                <a:latin typeface="Arial" panose="020B0604020202020204" pitchFamily="34" charset="0"/>
              </a:rPr>
              <a:t> </a:t>
            </a:r>
            <a:r>
              <a:rPr lang="it-IT" sz="800" err="1">
                <a:latin typeface="Arial" panose="020B0604020202020204" pitchFamily="34" charset="0"/>
              </a:rPr>
              <a:t>anatomy</a:t>
            </a:r>
            <a:r>
              <a:rPr lang="it-IT" sz="800">
                <a:latin typeface="Arial" panose="020B0604020202020204" pitchFamily="34" charset="0"/>
              </a:rPr>
              <a:t> and </a:t>
            </a:r>
            <a:r>
              <a:rPr lang="it-IT" sz="800" err="1">
                <a:latin typeface="Arial" panose="020B0604020202020204" pitchFamily="34" charset="0"/>
              </a:rPr>
              <a:t>postoperative</a:t>
            </a:r>
            <a:r>
              <a:rPr lang="it-IT" sz="800">
                <a:latin typeface="Arial" panose="020B0604020202020204" pitchFamily="34" charset="0"/>
              </a:rPr>
              <a:t> </a:t>
            </a:r>
            <a:r>
              <a:rPr lang="it-IT" sz="800" err="1">
                <a:latin typeface="Arial" panose="020B0604020202020204" pitchFamily="34" charset="0"/>
              </a:rPr>
              <a:t>complications</a:t>
            </a:r>
            <a:r>
              <a:rPr lang="it-IT" sz="800">
                <a:latin typeface="Arial" panose="020B0604020202020204" pitchFamily="34" charset="0"/>
              </a:rPr>
              <a:t>. </a:t>
            </a:r>
            <a:r>
              <a:rPr lang="it-IT" sz="800" err="1">
                <a:latin typeface="Arial" panose="020B0604020202020204" pitchFamily="34" charset="0"/>
              </a:rPr>
              <a:t>Radiology</a:t>
            </a:r>
            <a:r>
              <a:rPr lang="it-IT" sz="800">
                <a:latin typeface="Arial" panose="020B0604020202020204" pitchFamily="34" charset="0"/>
              </a:rPr>
              <a:t> 270:2 </a:t>
            </a:r>
          </a:p>
        </p:txBody>
      </p:sp>
    </p:spTree>
    <p:extLst>
      <p:ext uri="{BB962C8B-B14F-4D97-AF65-F5344CB8AC3E}">
        <p14:creationId xmlns:p14="http://schemas.microsoft.com/office/powerpoint/2010/main" val="229205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2B15B0-42A0-DCE7-7477-B87657C7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649" y="-12670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it-IT" sz="2800" b="0" dirty="0"/>
              <a:t>Background</a:t>
            </a:r>
            <a:br>
              <a:rPr lang="it-IT" sz="2800" b="0" dirty="0"/>
            </a:br>
            <a:r>
              <a:rPr lang="it-IT" sz="2800" b="0" dirty="0"/>
              <a:t>(Treatment)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98B0CA-1A8F-0F09-F076-4654F934F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7649" y="1166018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it-IT" sz="1800" dirty="0" err="1">
                <a:latin typeface="Helvetica" pitchFamily="2" charset="0"/>
              </a:rPr>
              <a:t>Regardless</a:t>
            </a:r>
            <a:r>
              <a:rPr lang="it-IT" sz="1800" dirty="0">
                <a:latin typeface="Helvetica" pitchFamily="2" charset="0"/>
              </a:rPr>
              <a:t> of the </a:t>
            </a:r>
            <a:r>
              <a:rPr lang="it-IT" sz="1800" dirty="0" err="1">
                <a:latin typeface="Helvetica" pitchFamily="2" charset="0"/>
              </a:rPr>
              <a:t>chosen</a:t>
            </a:r>
            <a:r>
              <a:rPr lang="it-IT" sz="1800" dirty="0">
                <a:latin typeface="Helvetica" pitchFamily="2" charset="0"/>
              </a:rPr>
              <a:t> technique, the management of leaks and </a:t>
            </a:r>
            <a:r>
              <a:rPr lang="it-IT" sz="1800" dirty="0" err="1">
                <a:latin typeface="Helvetica" pitchFamily="2" charset="0"/>
              </a:rPr>
              <a:t>fistulae</a:t>
            </a:r>
            <a:r>
              <a:rPr lang="it-IT" sz="1800" dirty="0">
                <a:latin typeface="Helvetica" pitchFamily="2" charset="0"/>
              </a:rPr>
              <a:t> </a:t>
            </a:r>
            <a:r>
              <a:rPr lang="it-IT" sz="1800" dirty="0" err="1">
                <a:latin typeface="Helvetica" pitchFamily="2" charset="0"/>
              </a:rPr>
              <a:t>requires</a:t>
            </a:r>
            <a:r>
              <a:rPr lang="it-IT" sz="1800" dirty="0">
                <a:latin typeface="Helvetica" pitchFamily="2" charset="0"/>
              </a:rPr>
              <a:t> a multi-</a:t>
            </a:r>
            <a:r>
              <a:rPr lang="it-IT" sz="1800" dirty="0" err="1">
                <a:latin typeface="Helvetica" pitchFamily="2" charset="0"/>
              </a:rPr>
              <a:t>disciplinary</a:t>
            </a:r>
            <a:r>
              <a:rPr lang="it-IT" sz="1800" dirty="0">
                <a:latin typeface="Helvetica" pitchFamily="2" charset="0"/>
              </a:rPr>
              <a:t> </a:t>
            </a:r>
            <a:r>
              <a:rPr lang="it-IT" sz="1800" dirty="0" err="1">
                <a:latin typeface="Helvetica" pitchFamily="2" charset="0"/>
              </a:rPr>
              <a:t>approach</a:t>
            </a:r>
            <a:r>
              <a:rPr lang="it-IT" sz="1800" dirty="0">
                <a:latin typeface="Helvetica" pitchFamily="2" charset="0"/>
              </a:rPr>
              <a:t>.</a:t>
            </a:r>
          </a:p>
          <a:p>
            <a:pPr>
              <a:buClr>
                <a:srgbClr val="4A66AC"/>
              </a:buClr>
              <a:buFont typeface="Wingdings" pitchFamily="2" charset="2"/>
              <a:buChar char="v"/>
              <a:defRPr/>
            </a:pPr>
            <a:r>
              <a:rPr lang="it-IT" sz="1800" dirty="0" err="1">
                <a:latin typeface="Helvetica" pitchFamily="2" charset="0"/>
                <a:sym typeface="Wingdings" pitchFamily="2" charset="2"/>
              </a:rPr>
              <a:t>Clinically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 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stable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 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patient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: Endoscopy 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evaluation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 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is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 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recommended</a:t>
            </a:r>
            <a:endParaRPr lang="it-IT" sz="1800" dirty="0">
              <a:latin typeface="Helvetica" pitchFamily="2" charset="0"/>
              <a:sym typeface="Wingdings" pitchFamily="2" charset="2"/>
            </a:endParaRPr>
          </a:p>
          <a:p>
            <a:pPr>
              <a:buClr>
                <a:srgbClr val="4A66AC"/>
              </a:buClr>
              <a:buFont typeface="Wingdings" pitchFamily="2" charset="2"/>
              <a:buChar char="v"/>
              <a:defRPr/>
            </a:pPr>
            <a:r>
              <a:rPr lang="it-IT" sz="1800" dirty="0" err="1">
                <a:latin typeface="Helvetica" pitchFamily="2" charset="0"/>
                <a:sym typeface="Wingdings" pitchFamily="2" charset="2"/>
              </a:rPr>
              <a:t>Unstable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 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patients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 and 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infected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 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collection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 Laparoscopic 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drainage</a:t>
            </a:r>
            <a:endParaRPr lang="it-IT" sz="1800" dirty="0">
              <a:latin typeface="Helvetica" pitchFamily="2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sz="1800" dirty="0">
                <a:latin typeface="Helvetica" pitchFamily="2" charset="0"/>
              </a:rPr>
              <a:t>Clinical </a:t>
            </a:r>
            <a:r>
              <a:rPr lang="it-IT" sz="1800" dirty="0" err="1">
                <a:latin typeface="Helvetica" pitchFamily="2" charset="0"/>
              </a:rPr>
              <a:t>management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</a:t>
            </a:r>
            <a:r>
              <a:rPr lang="it-IT" sz="1800" dirty="0" err="1">
                <a:latin typeface="Helvetica" pitchFamily="2" charset="0"/>
              </a:rPr>
              <a:t>Drainage</a:t>
            </a:r>
            <a:r>
              <a:rPr lang="it-IT" sz="1800" dirty="0">
                <a:latin typeface="Helvetica" pitchFamily="2" charset="0"/>
              </a:rPr>
              <a:t> (in case of </a:t>
            </a:r>
            <a:r>
              <a:rPr lang="it-IT" sz="1800" dirty="0" err="1">
                <a:latin typeface="Helvetica" pitchFamily="2" charset="0"/>
              </a:rPr>
              <a:t>collection</a:t>
            </a:r>
            <a:r>
              <a:rPr lang="it-IT" sz="1800" dirty="0">
                <a:latin typeface="Helvetica" pitchFamily="2" charset="0"/>
              </a:rPr>
              <a:t>)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Treatment of 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associated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 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factorsPromoting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 the 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healing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 of the 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defect</a:t>
            </a:r>
            <a:endParaRPr lang="it-IT" sz="1800" dirty="0">
              <a:latin typeface="Helvetica" pitchFamily="2" charset="0"/>
              <a:sym typeface="Wingdings" pitchFamily="2" charset="2"/>
            </a:endParaRPr>
          </a:p>
          <a:p>
            <a:pPr>
              <a:buFont typeface="Wingdings" pitchFamily="2" charset="2"/>
              <a:buChar char="v"/>
            </a:pPr>
            <a:r>
              <a:rPr lang="it-IT" sz="1800" dirty="0" err="1">
                <a:latin typeface="Helvetica" pitchFamily="2" charset="0"/>
                <a:sym typeface="Wingdings" pitchFamily="2" charset="2"/>
              </a:rPr>
              <a:t>Nutrition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 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should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 be 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introduced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 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as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 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early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 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as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 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feasible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 and 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enteral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 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nutrition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 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is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 the </a:t>
            </a:r>
          </a:p>
          <a:p>
            <a:pPr marL="0" indent="0">
              <a:buNone/>
            </a:pPr>
            <a:r>
              <a:rPr lang="it-IT" sz="1800" dirty="0">
                <a:latin typeface="Helvetica" pitchFamily="2" charset="0"/>
                <a:sym typeface="Wingdings" pitchFamily="2" charset="2"/>
              </a:rPr>
              <a:t>     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preferred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 option (Nasoenteral 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feeding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 tube 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distal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 to the 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defect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).</a:t>
            </a:r>
          </a:p>
          <a:p>
            <a:pPr>
              <a:buFont typeface="Wingdings" pitchFamily="2" charset="2"/>
              <a:buChar char="v"/>
            </a:pPr>
            <a:r>
              <a:rPr lang="it-IT" sz="1800" dirty="0" err="1">
                <a:latin typeface="Helvetica" pitchFamily="2" charset="0"/>
                <a:sym typeface="Wingdings" pitchFamily="2" charset="2"/>
              </a:rPr>
              <a:t>Intravenous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 </a:t>
            </a:r>
            <a:r>
              <a:rPr lang="it-IT" sz="1800" dirty="0" err="1">
                <a:latin typeface="Helvetica" pitchFamily="2" charset="0"/>
                <a:sym typeface="Wingdings" pitchFamily="2" charset="2"/>
              </a:rPr>
              <a:t>antimicrobial</a:t>
            </a:r>
            <a:r>
              <a:rPr lang="it-IT" sz="1800" dirty="0">
                <a:latin typeface="Helvetica" pitchFamily="2" charset="0"/>
                <a:sym typeface="Wingdings" pitchFamily="2" charset="2"/>
              </a:rPr>
              <a:t> therapy </a:t>
            </a:r>
          </a:p>
          <a:p>
            <a:pPr>
              <a:buFont typeface="Wingdings" pitchFamily="2" charset="2"/>
              <a:buChar char="v"/>
            </a:pPr>
            <a:endParaRPr lang="it-IT" sz="1800" dirty="0">
              <a:latin typeface="Helvetica" pitchFamily="2" charset="0"/>
              <a:sym typeface="Wingdings" pitchFamily="2" charset="2"/>
            </a:endParaRPr>
          </a:p>
          <a:p>
            <a:pPr>
              <a:buFont typeface="Wingdings" pitchFamily="2" charset="2"/>
              <a:buChar char="v"/>
            </a:pPr>
            <a:endParaRPr lang="it-IT" sz="1800" dirty="0">
              <a:latin typeface="Helvetica" pitchFamily="2" charset="0"/>
              <a:sym typeface="Wingdings" pitchFamily="2" charset="2"/>
            </a:endParaRPr>
          </a:p>
        </p:txBody>
      </p:sp>
      <p:cxnSp>
        <p:nvCxnSpPr>
          <p:cNvPr id="4" name="Straight Connector 4">
            <a:extLst>
              <a:ext uri="{FF2B5EF4-FFF2-40B4-BE49-F238E27FC236}">
                <a16:creationId xmlns:a16="http://schemas.microsoft.com/office/drawing/2014/main" id="{960BFC61-B039-6A0C-4827-CCFD34562C8F}"/>
              </a:ext>
            </a:extLst>
          </p:cNvPr>
          <p:cNvCxnSpPr/>
          <p:nvPr/>
        </p:nvCxnSpPr>
        <p:spPr>
          <a:xfrm>
            <a:off x="2207568" y="980728"/>
            <a:ext cx="77768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637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ED06D6D-1AE3-6DCF-3261-80F7DD721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872" y="1351310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</a:rPr>
              <a:t>Early clinical success: significative clinical/humoral response and a significative reduction of the related collections at 7 days post-endoscopic intervention.</a:t>
            </a:r>
            <a:r>
              <a:rPr lang="it-IT" sz="1800" dirty="0">
                <a:effectLst/>
                <a:latin typeface="Helvetica" pitchFamily="2" charset="0"/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Long-term clinical success: complete resolution of the wall defect and of the related collections at 3-month of follow-up</a:t>
            </a:r>
            <a:r>
              <a:rPr lang="it-IT" sz="1800" dirty="0">
                <a:effectLst/>
                <a:latin typeface="Helvetica" pitchFamily="2" charset="0"/>
                <a:cs typeface="Arial" panose="020B0604020202020204" pitchFamily="34" charset="0"/>
              </a:rPr>
              <a:t> </a:t>
            </a:r>
            <a:endParaRPr lang="it-IT" sz="1800" dirty="0">
              <a:latin typeface="Helvetica" pitchFamily="2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sz="1800" dirty="0" err="1">
                <a:latin typeface="Helvetica" pitchFamily="2" charset="0"/>
              </a:rPr>
              <a:t>Safety</a:t>
            </a:r>
            <a:r>
              <a:rPr lang="it-IT" sz="1800" dirty="0">
                <a:latin typeface="Helvetica" pitchFamily="2" charset="0"/>
              </a:rPr>
              <a:t> of the endoscopic </a:t>
            </a:r>
            <a:r>
              <a:rPr lang="it-IT" sz="1800" dirty="0" err="1">
                <a:latin typeface="Helvetica" pitchFamily="2" charset="0"/>
              </a:rPr>
              <a:t>procedures</a:t>
            </a:r>
            <a:endParaRPr lang="it-IT" sz="1800" dirty="0">
              <a:latin typeface="Helvetica" pitchFamily="2" charset="0"/>
            </a:endParaRPr>
          </a:p>
        </p:txBody>
      </p:sp>
      <p:cxnSp>
        <p:nvCxnSpPr>
          <p:cNvPr id="4" name="Straight Connector 4">
            <a:extLst>
              <a:ext uri="{FF2B5EF4-FFF2-40B4-BE49-F238E27FC236}">
                <a16:creationId xmlns:a16="http://schemas.microsoft.com/office/drawing/2014/main" id="{8A6B479A-D826-FC42-B838-72771FBDD314}"/>
              </a:ext>
            </a:extLst>
          </p:cNvPr>
          <p:cNvCxnSpPr/>
          <p:nvPr/>
        </p:nvCxnSpPr>
        <p:spPr>
          <a:xfrm>
            <a:off x="2207568" y="980728"/>
            <a:ext cx="77768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olo 1">
            <a:extLst>
              <a:ext uri="{FF2B5EF4-FFF2-40B4-BE49-F238E27FC236}">
                <a16:creationId xmlns:a16="http://schemas.microsoft.com/office/drawing/2014/main" id="{E16023D7-8BF6-1B1B-A319-39F8F7232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"/>
            <a:ext cx="8229600" cy="886406"/>
          </a:xfrm>
        </p:spPr>
        <p:txBody>
          <a:bodyPr>
            <a:normAutofit/>
          </a:bodyPr>
          <a:lstStyle/>
          <a:p>
            <a:pPr algn="ctr"/>
            <a:r>
              <a:rPr lang="it-IT" sz="2800" b="0" dirty="0" err="1"/>
              <a:t>Aim</a:t>
            </a:r>
            <a:r>
              <a:rPr lang="it-IT" sz="2800" b="0" dirty="0"/>
              <a:t> of the study</a:t>
            </a:r>
          </a:p>
        </p:txBody>
      </p:sp>
    </p:spTree>
    <p:extLst>
      <p:ext uri="{BB962C8B-B14F-4D97-AF65-F5344CB8AC3E}">
        <p14:creationId xmlns:p14="http://schemas.microsoft.com/office/powerpoint/2010/main" val="3440539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4F14B4-E34B-EAA5-5D7B-9DBF56AE4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1"/>
            <a:ext cx="8003232" cy="5310333"/>
          </a:xfrm>
        </p:spPr>
        <p:txBody>
          <a:bodyPr>
            <a:normAutofit fontScale="40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it-IT" sz="4500" dirty="0" err="1">
                <a:latin typeface="Helvetica" pitchFamily="2" charset="0"/>
              </a:rPr>
              <a:t>Retrospective-observational</a:t>
            </a:r>
            <a:r>
              <a:rPr lang="it-IT" sz="4500" dirty="0">
                <a:latin typeface="Helvetica" pitchFamily="2" charset="0"/>
              </a:rPr>
              <a:t> study</a:t>
            </a:r>
          </a:p>
          <a:p>
            <a:pPr>
              <a:buFont typeface="Wingdings" pitchFamily="2" charset="2"/>
              <a:buChar char="v"/>
            </a:pPr>
            <a:r>
              <a:rPr lang="it-IT" sz="4500" dirty="0">
                <a:latin typeface="Helvetica" pitchFamily="2" charset="0"/>
              </a:rPr>
              <a:t>Three </a:t>
            </a:r>
            <a:r>
              <a:rPr lang="it-IT" sz="4500" dirty="0" err="1">
                <a:latin typeface="Helvetica" pitchFamily="2" charset="0"/>
              </a:rPr>
              <a:t>tertiary</a:t>
            </a:r>
            <a:r>
              <a:rPr lang="it-IT" sz="4500" dirty="0">
                <a:latin typeface="Helvetica" pitchFamily="2" charset="0"/>
              </a:rPr>
              <a:t> centers (ISMETT, University of Pittsburgh </a:t>
            </a:r>
            <a:r>
              <a:rPr lang="it-IT" sz="4500" dirty="0" err="1">
                <a:latin typeface="Helvetica" pitchFamily="2" charset="0"/>
              </a:rPr>
              <a:t>Medical</a:t>
            </a:r>
            <a:r>
              <a:rPr lang="it-IT" sz="4500" dirty="0">
                <a:latin typeface="Helvetica" pitchFamily="2" charset="0"/>
              </a:rPr>
              <a:t> Center, Palermo, </a:t>
            </a:r>
            <a:r>
              <a:rPr lang="it-IT" sz="4500" dirty="0" err="1">
                <a:latin typeface="Helvetica" pitchFamily="2" charset="0"/>
              </a:rPr>
              <a:t>Italy</a:t>
            </a:r>
            <a:r>
              <a:rPr lang="it-IT" sz="4500" dirty="0">
                <a:latin typeface="Helvetica" pitchFamily="2" charset="0"/>
              </a:rPr>
              <a:t>; Buccheri La Ferla Hospital, Palermo, </a:t>
            </a:r>
            <a:r>
              <a:rPr lang="it-IT" sz="4500" dirty="0" err="1">
                <a:latin typeface="Helvetica" pitchFamily="2" charset="0"/>
              </a:rPr>
              <a:t>Italy</a:t>
            </a:r>
            <a:r>
              <a:rPr lang="it-IT" sz="4500" dirty="0">
                <a:latin typeface="Helvetica" pitchFamily="2" charset="0"/>
              </a:rPr>
              <a:t>; ARNAS Garibaldi, Catania). </a:t>
            </a:r>
          </a:p>
          <a:p>
            <a:pPr>
              <a:buFont typeface="Wingdings" pitchFamily="2" charset="2"/>
              <a:buChar char="v"/>
            </a:pPr>
            <a:r>
              <a:rPr lang="it-IT" sz="4500" dirty="0" err="1">
                <a:latin typeface="Helvetica" pitchFamily="2" charset="0"/>
              </a:rPr>
              <a:t>All</a:t>
            </a:r>
            <a:r>
              <a:rPr lang="it-IT" sz="4500" dirty="0">
                <a:latin typeface="Helvetica" pitchFamily="2" charset="0"/>
              </a:rPr>
              <a:t> </a:t>
            </a:r>
            <a:r>
              <a:rPr lang="it-IT" sz="4500" dirty="0" err="1">
                <a:latin typeface="Helvetica" pitchFamily="2" charset="0"/>
              </a:rPr>
              <a:t>patients</a:t>
            </a:r>
            <a:r>
              <a:rPr lang="it-IT" sz="4500" dirty="0">
                <a:latin typeface="Helvetica" pitchFamily="2" charset="0"/>
              </a:rPr>
              <a:t> </a:t>
            </a:r>
            <a:r>
              <a:rPr lang="it-IT" sz="4500" dirty="0" err="1">
                <a:latin typeface="Helvetica" pitchFamily="2" charset="0"/>
              </a:rPr>
              <a:t>referred</a:t>
            </a:r>
            <a:r>
              <a:rPr lang="it-IT" sz="4500" dirty="0">
                <a:latin typeface="Helvetica" pitchFamily="2" charset="0"/>
              </a:rPr>
              <a:t> </a:t>
            </a:r>
            <a:r>
              <a:rPr lang="it-IT" sz="4500" dirty="0" err="1">
                <a:latin typeface="Helvetica" pitchFamily="2" charset="0"/>
              </a:rPr>
              <a:t>between</a:t>
            </a:r>
            <a:r>
              <a:rPr lang="it-IT" sz="4500" dirty="0">
                <a:latin typeface="Helvetica" pitchFamily="2" charset="0"/>
              </a:rPr>
              <a:t> </a:t>
            </a:r>
            <a:r>
              <a:rPr lang="it-IT" sz="4500" dirty="0" err="1">
                <a:latin typeface="Helvetica" pitchFamily="2" charset="0"/>
              </a:rPr>
              <a:t>October</a:t>
            </a:r>
            <a:r>
              <a:rPr lang="it-IT" sz="4500" dirty="0">
                <a:latin typeface="Helvetica" pitchFamily="2" charset="0"/>
              </a:rPr>
              <a:t> 2017 and </a:t>
            </a:r>
            <a:r>
              <a:rPr lang="it-IT" sz="4500" dirty="0" err="1">
                <a:latin typeface="Helvetica" pitchFamily="2" charset="0"/>
              </a:rPr>
              <a:t>September</a:t>
            </a:r>
            <a:r>
              <a:rPr lang="it-IT" sz="4500" dirty="0">
                <a:latin typeface="Helvetica" pitchFamily="2" charset="0"/>
              </a:rPr>
              <a:t> 2023 </a:t>
            </a:r>
            <a:r>
              <a:rPr lang="it-IT" sz="4500" dirty="0" err="1">
                <a:latin typeface="Helvetica" pitchFamily="2" charset="0"/>
              </a:rPr>
              <a:t>were</a:t>
            </a:r>
            <a:r>
              <a:rPr lang="it-IT" sz="4500" dirty="0">
                <a:latin typeface="Helvetica" pitchFamily="2" charset="0"/>
              </a:rPr>
              <a:t> </a:t>
            </a:r>
            <a:r>
              <a:rPr lang="it-IT" sz="4500" dirty="0" err="1">
                <a:latin typeface="Helvetica" pitchFamily="2" charset="0"/>
              </a:rPr>
              <a:t>retrospectively</a:t>
            </a:r>
            <a:r>
              <a:rPr lang="it-IT" sz="4500" dirty="0">
                <a:latin typeface="Helvetica" pitchFamily="2" charset="0"/>
              </a:rPr>
              <a:t> </a:t>
            </a:r>
            <a:r>
              <a:rPr lang="it-IT" sz="4500" dirty="0" err="1">
                <a:latin typeface="Helvetica" pitchFamily="2" charset="0"/>
              </a:rPr>
              <a:t>included</a:t>
            </a:r>
            <a:r>
              <a:rPr lang="it-IT" sz="4500" dirty="0">
                <a:latin typeface="Helvetica" pitchFamily="2" charset="0"/>
              </a:rPr>
              <a:t>. </a:t>
            </a:r>
          </a:p>
          <a:p>
            <a:pPr>
              <a:buFont typeface="Wingdings" pitchFamily="2" charset="2"/>
              <a:buChar char="v"/>
            </a:pPr>
            <a:r>
              <a:rPr lang="it-IT" sz="4500" dirty="0">
                <a:latin typeface="Helvetica" pitchFamily="2" charset="0"/>
              </a:rPr>
              <a:t>Follow-up </a:t>
            </a:r>
            <a:r>
              <a:rPr lang="it-IT" sz="4500" dirty="0" err="1">
                <a:latin typeface="Helvetica" pitchFamily="2" charset="0"/>
              </a:rPr>
              <a:t>was</a:t>
            </a:r>
            <a:r>
              <a:rPr lang="it-IT" sz="4500" dirty="0">
                <a:latin typeface="Helvetica" pitchFamily="2" charset="0"/>
              </a:rPr>
              <a:t> </a:t>
            </a:r>
            <a:r>
              <a:rPr lang="it-IT" sz="4500" dirty="0" err="1">
                <a:latin typeface="Helvetica" pitchFamily="2" charset="0"/>
              </a:rPr>
              <a:t>conducted</a:t>
            </a:r>
            <a:r>
              <a:rPr lang="it-IT" sz="4500" dirty="0">
                <a:latin typeface="Helvetica" pitchFamily="2" charset="0"/>
              </a:rPr>
              <a:t> </a:t>
            </a:r>
            <a:r>
              <a:rPr lang="it-IT" sz="4500" dirty="0" err="1">
                <a:latin typeface="Helvetica" pitchFamily="2" charset="0"/>
              </a:rPr>
              <a:t>at</a:t>
            </a:r>
            <a:r>
              <a:rPr lang="it-IT" sz="4500" dirty="0">
                <a:latin typeface="Helvetica" pitchFamily="2" charset="0"/>
              </a:rPr>
              <a:t> 1 </a:t>
            </a:r>
            <a:r>
              <a:rPr lang="it-IT" sz="4500" dirty="0" err="1">
                <a:latin typeface="Helvetica" pitchFamily="2" charset="0"/>
              </a:rPr>
              <a:t>month</a:t>
            </a:r>
            <a:r>
              <a:rPr lang="it-IT" sz="4500" dirty="0">
                <a:latin typeface="Helvetica" pitchFamily="2" charset="0"/>
              </a:rPr>
              <a:t> and 3 </a:t>
            </a:r>
            <a:r>
              <a:rPr lang="it-IT" sz="4500" dirty="0" err="1">
                <a:latin typeface="Helvetica" pitchFamily="2" charset="0"/>
              </a:rPr>
              <a:t>months</a:t>
            </a:r>
            <a:endParaRPr lang="it-IT" sz="4500" dirty="0">
              <a:latin typeface="Helvetica" pitchFamily="2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sz="4500" dirty="0" err="1">
                <a:latin typeface="Helvetica" pitchFamily="2" charset="0"/>
              </a:rPr>
              <a:t>We</a:t>
            </a:r>
            <a:r>
              <a:rPr lang="it-IT" sz="4500" dirty="0">
                <a:latin typeface="Helvetica" pitchFamily="2" charset="0"/>
              </a:rPr>
              <a:t> </a:t>
            </a:r>
            <a:r>
              <a:rPr lang="it-IT" sz="4500" dirty="0" err="1">
                <a:latin typeface="Helvetica" pitchFamily="2" charset="0"/>
              </a:rPr>
              <a:t>collected</a:t>
            </a:r>
            <a:r>
              <a:rPr lang="it-IT" sz="4500" dirty="0">
                <a:latin typeface="Helvetica" pitchFamily="2" charset="0"/>
              </a:rPr>
              <a:t> data on: </a:t>
            </a:r>
          </a:p>
          <a:p>
            <a:pPr marL="0" indent="0">
              <a:buNone/>
            </a:pPr>
            <a:r>
              <a:rPr lang="it-IT" sz="4500" dirty="0">
                <a:latin typeface="Helvetica" pitchFamily="2" charset="0"/>
              </a:rPr>
              <a:t>    Age; Sex; Time from surgery to </a:t>
            </a:r>
            <a:r>
              <a:rPr lang="it-IT" sz="4500" dirty="0" err="1">
                <a:latin typeface="Helvetica" pitchFamily="2" charset="0"/>
              </a:rPr>
              <a:t>endoscopy</a:t>
            </a:r>
            <a:r>
              <a:rPr lang="it-IT" sz="4500" dirty="0">
                <a:latin typeface="Helvetica" pitchFamily="2" charset="0"/>
              </a:rPr>
              <a:t> </a:t>
            </a:r>
            <a:r>
              <a:rPr lang="it-IT" sz="4500" dirty="0" err="1">
                <a:latin typeface="Helvetica" pitchFamily="2" charset="0"/>
              </a:rPr>
              <a:t>intervention</a:t>
            </a:r>
            <a:r>
              <a:rPr lang="it-IT" sz="4500" dirty="0">
                <a:latin typeface="Helvetica" pitchFamily="2" charset="0"/>
              </a:rPr>
              <a:t>; </a:t>
            </a:r>
          </a:p>
          <a:p>
            <a:pPr marL="0" indent="0">
              <a:buNone/>
            </a:pPr>
            <a:r>
              <a:rPr lang="it-IT" sz="4500" dirty="0">
                <a:latin typeface="Helvetica" pitchFamily="2" charset="0"/>
              </a:rPr>
              <a:t>    </a:t>
            </a:r>
            <a:r>
              <a:rPr lang="it-IT" sz="4500" dirty="0" err="1">
                <a:latin typeface="Helvetica" pitchFamily="2" charset="0"/>
              </a:rPr>
              <a:t>Previous</a:t>
            </a:r>
            <a:r>
              <a:rPr lang="it-IT" sz="4500" dirty="0">
                <a:latin typeface="Helvetica" pitchFamily="2" charset="0"/>
              </a:rPr>
              <a:t> </a:t>
            </a:r>
            <a:r>
              <a:rPr lang="it-IT" sz="4500" dirty="0" err="1">
                <a:latin typeface="Helvetica" pitchFamily="2" charset="0"/>
              </a:rPr>
              <a:t>endoscopy</a:t>
            </a:r>
            <a:r>
              <a:rPr lang="it-IT" sz="4500" dirty="0">
                <a:latin typeface="Helvetica" pitchFamily="2" charset="0"/>
              </a:rPr>
              <a:t> and/or </a:t>
            </a:r>
            <a:r>
              <a:rPr lang="it-IT" sz="4500" dirty="0" err="1">
                <a:latin typeface="Helvetica" pitchFamily="2" charset="0"/>
              </a:rPr>
              <a:t>radiology</a:t>
            </a:r>
            <a:r>
              <a:rPr lang="it-IT" sz="4500" dirty="0">
                <a:latin typeface="Helvetica" pitchFamily="2" charset="0"/>
              </a:rPr>
              <a:t> and/or surgery;</a:t>
            </a:r>
          </a:p>
          <a:p>
            <a:pPr marL="0" indent="0">
              <a:buNone/>
            </a:pPr>
            <a:r>
              <a:rPr lang="it-IT" sz="4500" dirty="0">
                <a:latin typeface="Helvetica" pitchFamily="2" charset="0"/>
              </a:rPr>
              <a:t>    Size, position and </a:t>
            </a:r>
            <a:r>
              <a:rPr lang="it-IT" sz="4500" dirty="0" err="1">
                <a:latin typeface="Helvetica" pitchFamily="2" charset="0"/>
              </a:rPr>
              <a:t>type</a:t>
            </a:r>
            <a:r>
              <a:rPr lang="it-IT" sz="4500" dirty="0">
                <a:latin typeface="Helvetica" pitchFamily="2" charset="0"/>
              </a:rPr>
              <a:t> of the </a:t>
            </a:r>
            <a:r>
              <a:rPr lang="it-IT" sz="4500" dirty="0" err="1">
                <a:latin typeface="Helvetica" pitchFamily="2" charset="0"/>
              </a:rPr>
              <a:t>defect</a:t>
            </a:r>
            <a:r>
              <a:rPr lang="it-IT" sz="4500" dirty="0">
                <a:latin typeface="Helvetica" pitchFamily="2" charset="0"/>
              </a:rPr>
              <a:t>; On-site </a:t>
            </a:r>
            <a:r>
              <a:rPr lang="it-IT" sz="4500" dirty="0" err="1">
                <a:latin typeface="Helvetica" pitchFamily="2" charset="0"/>
              </a:rPr>
              <a:t>drainage</a:t>
            </a:r>
            <a:r>
              <a:rPr lang="it-IT" sz="4500" dirty="0">
                <a:latin typeface="Helvetica" pitchFamily="2" charset="0"/>
              </a:rPr>
              <a:t>; </a:t>
            </a:r>
          </a:p>
          <a:p>
            <a:pPr marL="0" indent="0">
              <a:buNone/>
            </a:pPr>
            <a:r>
              <a:rPr lang="it-IT" sz="4500" dirty="0">
                <a:latin typeface="Helvetica" pitchFamily="2" charset="0"/>
              </a:rPr>
              <a:t>    </a:t>
            </a:r>
            <a:r>
              <a:rPr lang="it-IT" sz="4500" dirty="0" err="1">
                <a:latin typeface="Helvetica" pitchFamily="2" charset="0"/>
              </a:rPr>
              <a:t>Presence</a:t>
            </a:r>
            <a:r>
              <a:rPr lang="it-IT" sz="4500" dirty="0">
                <a:latin typeface="Helvetica" pitchFamily="2" charset="0"/>
              </a:rPr>
              <a:t> of </a:t>
            </a:r>
            <a:r>
              <a:rPr lang="it-IT" sz="4500" dirty="0" err="1">
                <a:latin typeface="Helvetica" pitchFamily="2" charset="0"/>
              </a:rPr>
              <a:t>collection</a:t>
            </a:r>
            <a:r>
              <a:rPr lang="it-IT" sz="4500" dirty="0">
                <a:latin typeface="Helvetica" pitchFamily="2" charset="0"/>
              </a:rPr>
              <a:t>; Endoscopic treatment;</a:t>
            </a:r>
          </a:p>
          <a:p>
            <a:pPr marL="0" indent="0">
              <a:buNone/>
            </a:pPr>
            <a:r>
              <a:rPr lang="it-IT" sz="4500" dirty="0">
                <a:latin typeface="Helvetica" pitchFamily="2" charset="0"/>
              </a:rPr>
              <a:t>    </a:t>
            </a:r>
            <a:r>
              <a:rPr lang="it-IT" sz="4500" dirty="0" err="1">
                <a:latin typeface="Helvetica" pitchFamily="2" charset="0"/>
              </a:rPr>
              <a:t>Early</a:t>
            </a:r>
            <a:r>
              <a:rPr lang="it-IT" sz="4500" dirty="0">
                <a:latin typeface="Helvetica" pitchFamily="2" charset="0"/>
              </a:rPr>
              <a:t> and long-</a:t>
            </a:r>
            <a:r>
              <a:rPr lang="it-IT" sz="4500" dirty="0" err="1">
                <a:latin typeface="Helvetica" pitchFamily="2" charset="0"/>
              </a:rPr>
              <a:t>term</a:t>
            </a:r>
            <a:r>
              <a:rPr lang="it-IT" sz="4500" dirty="0">
                <a:latin typeface="Helvetica" pitchFamily="2" charset="0"/>
              </a:rPr>
              <a:t> clinical success; AE and </a:t>
            </a:r>
            <a:r>
              <a:rPr lang="it-IT" sz="4500" dirty="0" err="1">
                <a:latin typeface="Helvetica" pitchFamily="2" charset="0"/>
              </a:rPr>
              <a:t>complications</a:t>
            </a:r>
            <a:r>
              <a:rPr lang="it-IT" sz="4500" dirty="0">
                <a:latin typeface="Helvetica" pitchFamily="2" charset="0"/>
              </a:rPr>
              <a:t>; </a:t>
            </a:r>
          </a:p>
          <a:p>
            <a:pPr marL="0" indent="0">
              <a:buNone/>
            </a:pPr>
            <a:r>
              <a:rPr lang="it-IT" sz="4500" dirty="0">
                <a:latin typeface="Helvetica" pitchFamily="2" charset="0"/>
              </a:rPr>
              <a:t>    </a:t>
            </a:r>
            <a:r>
              <a:rPr lang="it-IT" sz="4500" dirty="0" err="1">
                <a:latin typeface="Helvetica" pitchFamily="2" charset="0"/>
              </a:rPr>
              <a:t>Further</a:t>
            </a:r>
            <a:r>
              <a:rPr lang="it-IT" sz="4500" dirty="0">
                <a:latin typeface="Helvetica" pitchFamily="2" charset="0"/>
              </a:rPr>
              <a:t> endoscopic and/or </a:t>
            </a:r>
            <a:r>
              <a:rPr lang="it-IT" sz="4500" dirty="0" err="1">
                <a:latin typeface="Helvetica" pitchFamily="2" charset="0"/>
              </a:rPr>
              <a:t>surgical</a:t>
            </a:r>
            <a:r>
              <a:rPr lang="it-IT" sz="4500" dirty="0">
                <a:latin typeface="Helvetica" pitchFamily="2" charset="0"/>
              </a:rPr>
              <a:t> </a:t>
            </a:r>
            <a:r>
              <a:rPr lang="it-IT" sz="4500" dirty="0" err="1">
                <a:latin typeface="Helvetica" pitchFamily="2" charset="0"/>
              </a:rPr>
              <a:t>intervention</a:t>
            </a:r>
            <a:r>
              <a:rPr lang="it-IT" sz="4500" dirty="0">
                <a:latin typeface="Helvetica" pitchFamily="2" charset="0"/>
              </a:rPr>
              <a:t> </a:t>
            </a:r>
          </a:p>
          <a:p>
            <a:endParaRPr lang="it-IT" dirty="0">
              <a:effectLst/>
              <a:latin typeface="Arial" panose="020B0604020202020204" pitchFamily="34" charset="0"/>
            </a:endParaRPr>
          </a:p>
          <a:p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F1038F2-538F-E35B-3F11-0903EBCB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it-IT" sz="2800" b="0" dirty="0"/>
              <a:t>Matherials and Methods </a:t>
            </a:r>
            <a:br>
              <a:rPr lang="it-IT" sz="2800" b="0" dirty="0"/>
            </a:br>
            <a:endParaRPr lang="it-IT" sz="2800" b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57018F-1B85-24BC-DD5F-CFCAD77188B6}"/>
              </a:ext>
            </a:extLst>
          </p:cNvPr>
          <p:cNvCxnSpPr/>
          <p:nvPr/>
        </p:nvCxnSpPr>
        <p:spPr>
          <a:xfrm>
            <a:off x="2207568" y="980728"/>
            <a:ext cx="77768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950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207568" y="980728"/>
            <a:ext cx="77768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691843" y="259590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Management 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E8883249-B5B3-1BD6-4ACA-A3EB7CE84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199" y="135131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it-IT" dirty="0" err="1">
                <a:latin typeface="Arial" panose="020B0604020202020204" pitchFamily="34" charset="0"/>
              </a:rPr>
              <a:t>Diagnosis</a:t>
            </a:r>
            <a:r>
              <a:rPr lang="it-IT" dirty="0">
                <a:effectLst/>
                <a:latin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it-IT" dirty="0">
                <a:effectLst/>
                <a:latin typeface="Arial" panose="020B0604020202020204" pitchFamily="34" charset="0"/>
              </a:rPr>
              <a:t>    Clinical </a:t>
            </a:r>
            <a:r>
              <a:rPr lang="it-IT" dirty="0" err="1">
                <a:effectLst/>
                <a:latin typeface="Arial" panose="020B0604020202020204" pitchFamily="34" charset="0"/>
              </a:rPr>
              <a:t>signs</a:t>
            </a:r>
            <a:r>
              <a:rPr lang="it-IT" dirty="0">
                <a:effectLst/>
                <a:latin typeface="Arial" panose="020B0604020202020204" pitchFamily="34" charset="0"/>
              </a:rPr>
              <a:t>/</a:t>
            </a:r>
            <a:r>
              <a:rPr lang="it-IT" dirty="0" err="1">
                <a:effectLst/>
                <a:latin typeface="Arial" panose="020B0604020202020204" pitchFamily="34" charset="0"/>
              </a:rPr>
              <a:t>symptoms</a:t>
            </a:r>
            <a:endParaRPr lang="it-IT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it-IT" dirty="0">
                <a:latin typeface="Arial" panose="020B0604020202020204" pitchFamily="34" charset="0"/>
              </a:rPr>
              <a:t>    Blood </a:t>
            </a:r>
            <a:r>
              <a:rPr lang="it-IT" dirty="0" err="1">
                <a:latin typeface="Arial" panose="020B0604020202020204" pitchFamily="34" charset="0"/>
              </a:rPr>
              <a:t>Tests</a:t>
            </a:r>
            <a:endParaRPr lang="it-IT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it-IT" dirty="0">
                <a:latin typeface="Arial" panose="020B0604020202020204" pitchFamily="34" charset="0"/>
              </a:rPr>
              <a:t>    CE </a:t>
            </a:r>
            <a:r>
              <a:rPr lang="it-IT" dirty="0" err="1">
                <a:latin typeface="Arial" panose="020B0604020202020204" pitchFamily="34" charset="0"/>
              </a:rPr>
              <a:t>C</a:t>
            </a:r>
            <a:r>
              <a:rPr lang="it-IT" dirty="0" err="1">
                <a:effectLst/>
                <a:latin typeface="Arial" panose="020B0604020202020204" pitchFamily="34" charset="0"/>
              </a:rPr>
              <a:t>omputed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</a:rPr>
              <a:t>T</a:t>
            </a:r>
            <a:r>
              <a:rPr lang="it-IT" dirty="0" err="1">
                <a:effectLst/>
                <a:latin typeface="Arial" panose="020B0604020202020204" pitchFamily="34" charset="0"/>
              </a:rPr>
              <a:t>omography</a:t>
            </a:r>
            <a:endParaRPr lang="it-IT" dirty="0">
              <a:effectLst/>
              <a:latin typeface="Arial" panose="020B0604020202020204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dirty="0">
                <a:effectLst/>
                <a:latin typeface="Arial" panose="020B0604020202020204" pitchFamily="34" charset="0"/>
              </a:rPr>
              <a:t>Supportive </a:t>
            </a:r>
            <a:r>
              <a:rPr lang="it-IT" dirty="0">
                <a:latin typeface="Arial" panose="020B0604020202020204" pitchFamily="34" charset="0"/>
              </a:rPr>
              <a:t>C</a:t>
            </a:r>
            <a:r>
              <a:rPr lang="it-IT" dirty="0">
                <a:effectLst/>
                <a:latin typeface="Arial" panose="020B0604020202020204" pitchFamily="34" charset="0"/>
              </a:rPr>
              <a:t>are:</a:t>
            </a:r>
          </a:p>
          <a:p>
            <a:pPr marL="0" indent="0">
              <a:buNone/>
            </a:pPr>
            <a:r>
              <a:rPr lang="it-IT" dirty="0">
                <a:latin typeface="Arial" panose="020B0604020202020204" pitchFamily="34" charset="0"/>
              </a:rPr>
              <a:t>    </a:t>
            </a:r>
            <a:r>
              <a:rPr lang="it-IT" dirty="0" err="1">
                <a:effectLst/>
                <a:latin typeface="Arial" panose="020B0604020202020204" pitchFamily="34" charset="0"/>
              </a:rPr>
              <a:t>Enteral</a:t>
            </a:r>
            <a:r>
              <a:rPr lang="it-IT" dirty="0">
                <a:effectLst/>
                <a:latin typeface="Arial" panose="020B0604020202020204" pitchFamily="34" charset="0"/>
              </a:rPr>
              <a:t> and </a:t>
            </a:r>
            <a:r>
              <a:rPr lang="it-IT" dirty="0" err="1">
                <a:effectLst/>
                <a:latin typeface="Arial" panose="020B0604020202020204" pitchFamily="34" charset="0"/>
              </a:rPr>
              <a:t>parenteral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nutrition</a:t>
            </a:r>
            <a:endParaRPr lang="it-IT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it-IT" dirty="0">
                <a:effectLst/>
                <a:latin typeface="Arial" panose="020B0604020202020204" pitchFamily="34" charset="0"/>
              </a:rPr>
              <a:t>    Pain control</a:t>
            </a:r>
            <a:endParaRPr lang="it-IT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it-IT" dirty="0">
                <a:effectLst/>
                <a:latin typeface="Arial" panose="020B0604020202020204" pitchFamily="34" charset="0"/>
              </a:rPr>
              <a:t>    </a:t>
            </a:r>
            <a:r>
              <a:rPr lang="it-IT" dirty="0">
                <a:latin typeface="Arial" panose="020B0604020202020204" pitchFamily="34" charset="0"/>
              </a:rPr>
              <a:t>IV </a:t>
            </a:r>
            <a:r>
              <a:rPr lang="it-IT" dirty="0" err="1">
                <a:effectLst/>
                <a:latin typeface="Arial" panose="020B0604020202020204" pitchFamily="34" charset="0"/>
              </a:rPr>
              <a:t>Fluids</a:t>
            </a:r>
            <a:endParaRPr lang="it-IT" dirty="0">
              <a:effectLst/>
              <a:latin typeface="Arial" panose="020B0604020202020204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dirty="0" err="1">
                <a:effectLst/>
                <a:latin typeface="Arial" panose="020B0604020202020204" pitchFamily="34" charset="0"/>
              </a:rPr>
              <a:t>Empirical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broad-spectrum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antibiotic</a:t>
            </a:r>
            <a:r>
              <a:rPr lang="it-IT" dirty="0">
                <a:effectLst/>
                <a:latin typeface="Arial" panose="020B0604020202020204" pitchFamily="34" charset="0"/>
              </a:rPr>
              <a:t> therapy </a:t>
            </a:r>
          </a:p>
          <a:p>
            <a:pPr>
              <a:buFont typeface="Wingdings" pitchFamily="2" charset="2"/>
              <a:buChar char="v"/>
            </a:pPr>
            <a:r>
              <a:rPr lang="it-IT" dirty="0" err="1">
                <a:latin typeface="Arial" panose="020B0604020202020204" pitchFamily="34" charset="0"/>
              </a:rPr>
              <a:t>Unstable</a:t>
            </a:r>
            <a:r>
              <a:rPr lang="it-IT" dirty="0">
                <a:latin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</a:rPr>
              <a:t>patient</a:t>
            </a:r>
            <a:r>
              <a:rPr lang="it-IT" dirty="0" err="1"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it-IT" dirty="0" err="1">
                <a:effectLst/>
                <a:latin typeface="Arial" panose="020B0604020202020204" pitchFamily="34" charset="0"/>
              </a:rPr>
              <a:t>Surgical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 err="1">
                <a:effectLst/>
                <a:latin typeface="Arial" panose="020B0604020202020204" pitchFamily="34" charset="0"/>
              </a:rPr>
              <a:t>drainage</a:t>
            </a:r>
            <a:endParaRPr lang="it-IT" dirty="0">
              <a:effectLst/>
              <a:latin typeface="Arial" panose="020B0604020202020204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dirty="0" err="1">
                <a:latin typeface="Arial" panose="020B0604020202020204" pitchFamily="34" charset="0"/>
              </a:rPr>
              <a:t>Stable</a:t>
            </a:r>
            <a:r>
              <a:rPr lang="it-IT" dirty="0">
                <a:latin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</a:rPr>
              <a:t>patient</a:t>
            </a:r>
            <a:r>
              <a:rPr lang="it-IT" dirty="0"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it-IT" dirty="0">
                <a:effectLst/>
                <a:latin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</a:rPr>
              <a:t>E</a:t>
            </a:r>
            <a:r>
              <a:rPr lang="it-IT" dirty="0">
                <a:effectLst/>
                <a:latin typeface="Arial" panose="020B0604020202020204" pitchFamily="34" charset="0"/>
              </a:rPr>
              <a:t>ndoscopic procedure.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229497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7230</TotalTime>
  <Words>1377</Words>
  <Application>Microsoft Macintosh PowerPoint</Application>
  <PresentationFormat>Widescreen</PresentationFormat>
  <Paragraphs>149</Paragraphs>
  <Slides>15</Slides>
  <Notes>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Arial</vt:lpstr>
      <vt:lpstr>Calibri</vt:lpstr>
      <vt:lpstr>Helvetica</vt:lpstr>
      <vt:lpstr>Times New Roman</vt:lpstr>
      <vt:lpstr>Wingdings</vt:lpstr>
      <vt:lpstr>RetrospectVTI</vt:lpstr>
      <vt:lpstr>ENDOSCOPIC MANAGEMENT OF BARIATRIC-METABOLIC SURGERY COMPLICATIONS: EXPERIENCE OF THREE SICILIAN CENTERS</vt:lpstr>
      <vt:lpstr>ENDOSCOPIC MANAGEMENT OF BARIATRIC-METABOLIC SURGERY COMPLICATIONS:  EXPERIENCE OF THREE SICILIAN CENTERS</vt:lpstr>
      <vt:lpstr>Presentazione standard di PowerPoint</vt:lpstr>
      <vt:lpstr>Presentazione standard di PowerPoint</vt:lpstr>
      <vt:lpstr>Presentazione standard di PowerPoint</vt:lpstr>
      <vt:lpstr>Background (Treatment)</vt:lpstr>
      <vt:lpstr>Aim of the study</vt:lpstr>
      <vt:lpstr>Matherials and Methods  </vt:lpstr>
      <vt:lpstr>Presentazione standard di PowerPoint</vt:lpstr>
      <vt:lpstr>Presentazione standard di PowerPoint</vt:lpstr>
      <vt:lpstr>Presentazione standard di PowerPoint</vt:lpstr>
      <vt:lpstr>Results  </vt:lpstr>
      <vt:lpstr>Results </vt:lpstr>
      <vt:lpstr>Conclusions 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pietro graceffa</cp:lastModifiedBy>
  <cp:revision>21</cp:revision>
  <dcterms:created xsi:type="dcterms:W3CDTF">2022-02-27T17:36:31Z</dcterms:created>
  <dcterms:modified xsi:type="dcterms:W3CDTF">2024-05-10T17:36:42Z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